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3314700" cy="77724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58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602" y="2409444"/>
            <a:ext cx="2817495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97205" y="4352544"/>
            <a:ext cx="232029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004472"/>
                </a:solidFill>
                <a:latin typeface="Helvetica Neue LT Std"/>
                <a:cs typeface="Helvetica Neue LT Std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4472"/>
                </a:solidFill>
                <a:latin typeface="BookAntiqua-BoldItalic"/>
                <a:cs typeface="BookAntiqua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004472"/>
                </a:solidFill>
                <a:latin typeface="Helvetica Neue LT Std"/>
                <a:cs typeface="Helvetica Neue LT Std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4472"/>
                </a:solidFill>
                <a:latin typeface="BookAntiqua-BoldItalic"/>
                <a:cs typeface="BookAntiqua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5735" y="1787652"/>
            <a:ext cx="144189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707070" y="1787652"/>
            <a:ext cx="144189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004472"/>
                </a:solidFill>
                <a:latin typeface="Helvetica Neue LT Std"/>
                <a:cs typeface="Helvetica Neue LT Std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4472"/>
                </a:solidFill>
                <a:latin typeface="BookAntiqua-BoldItalic"/>
                <a:cs typeface="BookAntiqua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004472"/>
                </a:solidFill>
                <a:latin typeface="Helvetica Neue LT Std"/>
                <a:cs typeface="Helvetica Neue LT Std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004472"/>
                </a:solidFill>
                <a:latin typeface="Helvetica Neue LT Std"/>
                <a:cs typeface="Helvetica Neue LT Std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312414" cy="2542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404" y="1329175"/>
            <a:ext cx="2901891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4472"/>
                </a:solidFill>
                <a:latin typeface="BookAntiqua-BoldItalic"/>
                <a:cs typeface="BookAntiqua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735" y="1787652"/>
            <a:ext cx="298323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26998" y="7228332"/>
            <a:ext cx="106070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5735" y="7228332"/>
            <a:ext cx="762381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7788" y="7444484"/>
            <a:ext cx="116839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004472"/>
                </a:solidFill>
                <a:latin typeface="Helvetica Neue LT Std"/>
                <a:cs typeface="Helvetica Neue LT Std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employment-social-development/services/learning-bond.html" TargetMode="External"/><Relationship Id="rId2" Type="http://schemas.openxmlformats.org/officeDocument/2006/relationships/hyperlink" Target="https://www.canada.ca/en/employment-social-development/services/student-financial-aid/education-savings/resp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employment-social-development/services/student-financial-aid/student-loan/student-grants/cesg.htm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employment-social-development/services/sin.html?utm_campaign=not-applicable&amp;amp;utm_medium=vanity-url&amp;amp;utm_source=canada-ca_social-insurance-number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icecanada.gc.ca/tbsc-fsco/sc-hme.jsp?lang=en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financial-consumer-agency.html" TargetMode="External"/><Relationship Id="rId2" Type="http://schemas.openxmlformats.org/officeDocument/2006/relationships/hyperlink" Target="http://www.cra-arc.gc.ca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roitdauteur.copyright@HRSDC-RHDCC.gc.ca" TargetMode="External"/><Relationship Id="rId4" Type="http://schemas.openxmlformats.org/officeDocument/2006/relationships/hyperlink" Target="http://canada.ca/publicentre-ESD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254" y="7418927"/>
            <a:ext cx="77152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solidFill>
                  <a:srgbClr val="231F20"/>
                </a:solidFill>
                <a:latin typeface="HelveticaNeueLTStd-Md"/>
                <a:cs typeface="HelveticaNeueLTStd-Md"/>
              </a:rPr>
              <a:t>LC-114-07-17E</a:t>
            </a:r>
            <a:endParaRPr sz="850">
              <a:latin typeface="HelveticaNeueLTStd-Md"/>
              <a:cs typeface="HelveticaNeueLTStd-M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4055" y="7307745"/>
            <a:ext cx="198120" cy="224154"/>
          </a:xfrm>
          <a:custGeom>
            <a:avLst/>
            <a:gdLst/>
            <a:ahLst/>
            <a:cxnLst/>
            <a:rect l="l" t="t" r="r" b="b"/>
            <a:pathLst>
              <a:path w="198119" h="224154">
                <a:moveTo>
                  <a:pt x="96079" y="139"/>
                </a:moveTo>
                <a:lnTo>
                  <a:pt x="56197" y="14692"/>
                </a:lnTo>
                <a:lnTo>
                  <a:pt x="25933" y="40901"/>
                </a:lnTo>
                <a:lnTo>
                  <a:pt x="6722" y="73943"/>
                </a:lnTo>
                <a:lnTo>
                  <a:pt x="0" y="108991"/>
                </a:lnTo>
                <a:lnTo>
                  <a:pt x="8678" y="158327"/>
                </a:lnTo>
                <a:lnTo>
                  <a:pt x="32516" y="194317"/>
                </a:lnTo>
                <a:lnTo>
                  <a:pt x="68221" y="216356"/>
                </a:lnTo>
                <a:lnTo>
                  <a:pt x="112496" y="223837"/>
                </a:lnTo>
                <a:lnTo>
                  <a:pt x="145741" y="218258"/>
                </a:lnTo>
                <a:lnTo>
                  <a:pt x="147184" y="217385"/>
                </a:lnTo>
                <a:lnTo>
                  <a:pt x="119824" y="217385"/>
                </a:lnTo>
                <a:lnTo>
                  <a:pt x="90344" y="210748"/>
                </a:lnTo>
                <a:lnTo>
                  <a:pt x="65082" y="191092"/>
                </a:lnTo>
                <a:lnTo>
                  <a:pt x="47195" y="157483"/>
                </a:lnTo>
                <a:lnTo>
                  <a:pt x="39839" y="108991"/>
                </a:lnTo>
                <a:lnTo>
                  <a:pt x="45281" y="70525"/>
                </a:lnTo>
                <a:lnTo>
                  <a:pt x="61061" y="38765"/>
                </a:lnTo>
                <a:lnTo>
                  <a:pt x="84090" y="16375"/>
                </a:lnTo>
                <a:lnTo>
                  <a:pt x="111279" y="6022"/>
                </a:lnTo>
                <a:lnTo>
                  <a:pt x="157197" y="6022"/>
                </a:lnTo>
                <a:lnTo>
                  <a:pt x="154232" y="5196"/>
                </a:lnTo>
                <a:lnTo>
                  <a:pt x="144145" y="2070"/>
                </a:lnTo>
                <a:lnTo>
                  <a:pt x="96079" y="139"/>
                </a:lnTo>
                <a:close/>
              </a:path>
              <a:path w="198119" h="224154">
                <a:moveTo>
                  <a:pt x="197612" y="152374"/>
                </a:moveTo>
                <a:lnTo>
                  <a:pt x="192684" y="153288"/>
                </a:lnTo>
                <a:lnTo>
                  <a:pt x="191592" y="156756"/>
                </a:lnTo>
                <a:lnTo>
                  <a:pt x="176592" y="186783"/>
                </a:lnTo>
                <a:lnTo>
                  <a:pt x="157032" y="205411"/>
                </a:lnTo>
                <a:lnTo>
                  <a:pt x="136810" y="214868"/>
                </a:lnTo>
                <a:lnTo>
                  <a:pt x="119824" y="217385"/>
                </a:lnTo>
                <a:lnTo>
                  <a:pt x="147184" y="217385"/>
                </a:lnTo>
                <a:lnTo>
                  <a:pt x="170360" y="203369"/>
                </a:lnTo>
                <a:lnTo>
                  <a:pt x="187070" y="181944"/>
                </a:lnTo>
                <a:lnTo>
                  <a:pt x="196583" y="156756"/>
                </a:lnTo>
                <a:lnTo>
                  <a:pt x="197612" y="152374"/>
                </a:lnTo>
                <a:close/>
              </a:path>
              <a:path w="198119" h="224154">
                <a:moveTo>
                  <a:pt x="157197" y="6022"/>
                </a:moveTo>
                <a:lnTo>
                  <a:pt x="111279" y="6022"/>
                </a:lnTo>
                <a:lnTo>
                  <a:pt x="139539" y="10372"/>
                </a:lnTo>
                <a:lnTo>
                  <a:pt x="165782" y="32088"/>
                </a:lnTo>
                <a:lnTo>
                  <a:pt x="186918" y="73837"/>
                </a:lnTo>
                <a:lnTo>
                  <a:pt x="187782" y="76466"/>
                </a:lnTo>
                <a:lnTo>
                  <a:pt x="189839" y="77063"/>
                </a:lnTo>
                <a:lnTo>
                  <a:pt x="190436" y="75006"/>
                </a:lnTo>
                <a:lnTo>
                  <a:pt x="186188" y="8810"/>
                </a:lnTo>
                <a:lnTo>
                  <a:pt x="177540" y="8810"/>
                </a:lnTo>
                <a:lnTo>
                  <a:pt x="166787" y="8696"/>
                </a:lnTo>
                <a:lnTo>
                  <a:pt x="157197" y="6022"/>
                </a:lnTo>
                <a:close/>
              </a:path>
              <a:path w="198119" h="224154">
                <a:moveTo>
                  <a:pt x="182270" y="0"/>
                </a:moveTo>
                <a:lnTo>
                  <a:pt x="182219" y="1777"/>
                </a:lnTo>
                <a:lnTo>
                  <a:pt x="177540" y="8810"/>
                </a:lnTo>
                <a:lnTo>
                  <a:pt x="186188" y="8810"/>
                </a:lnTo>
                <a:lnTo>
                  <a:pt x="185737" y="1777"/>
                </a:lnTo>
                <a:lnTo>
                  <a:pt x="185153" y="12"/>
                </a:lnTo>
                <a:lnTo>
                  <a:pt x="182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2852" y="7389948"/>
            <a:ext cx="144780" cy="142240"/>
          </a:xfrm>
          <a:custGeom>
            <a:avLst/>
            <a:gdLst/>
            <a:ahLst/>
            <a:cxnLst/>
            <a:rect l="l" t="t" r="r" b="b"/>
            <a:pathLst>
              <a:path w="144780" h="142240">
                <a:moveTo>
                  <a:pt x="114330" y="125809"/>
                </a:moveTo>
                <a:lnTo>
                  <a:pt x="83920" y="125809"/>
                </a:lnTo>
                <a:lnTo>
                  <a:pt x="98430" y="137842"/>
                </a:lnTo>
                <a:lnTo>
                  <a:pt x="116953" y="141663"/>
                </a:lnTo>
                <a:lnTo>
                  <a:pt x="133609" y="138291"/>
                </a:lnTo>
                <a:lnTo>
                  <a:pt x="138368" y="133191"/>
                </a:lnTo>
                <a:lnTo>
                  <a:pt x="131403" y="133191"/>
                </a:lnTo>
                <a:lnTo>
                  <a:pt x="121638" y="132550"/>
                </a:lnTo>
                <a:lnTo>
                  <a:pt x="114330" y="125809"/>
                </a:lnTo>
                <a:close/>
              </a:path>
              <a:path w="144780" h="142240">
                <a:moveTo>
                  <a:pt x="86634" y="4816"/>
                </a:moveTo>
                <a:lnTo>
                  <a:pt x="57555" y="4816"/>
                </a:lnTo>
                <a:lnTo>
                  <a:pt x="65184" y="5682"/>
                </a:lnTo>
                <a:lnTo>
                  <a:pt x="73114" y="9760"/>
                </a:lnTo>
                <a:lnTo>
                  <a:pt x="79342" y="19272"/>
                </a:lnTo>
                <a:lnTo>
                  <a:pt x="81863" y="36439"/>
                </a:lnTo>
                <a:lnTo>
                  <a:pt x="80906" y="45905"/>
                </a:lnTo>
                <a:lnTo>
                  <a:pt x="76626" y="55607"/>
                </a:lnTo>
                <a:lnTo>
                  <a:pt x="66909" y="63932"/>
                </a:lnTo>
                <a:lnTo>
                  <a:pt x="49643" y="69269"/>
                </a:lnTo>
                <a:lnTo>
                  <a:pt x="14542" y="77997"/>
                </a:lnTo>
                <a:lnTo>
                  <a:pt x="0" y="97279"/>
                </a:lnTo>
                <a:lnTo>
                  <a:pt x="2840" y="119408"/>
                </a:lnTo>
                <a:lnTo>
                  <a:pt x="19890" y="136677"/>
                </a:lnTo>
                <a:lnTo>
                  <a:pt x="47975" y="141380"/>
                </a:lnTo>
                <a:lnTo>
                  <a:pt x="62958" y="134890"/>
                </a:lnTo>
                <a:lnTo>
                  <a:pt x="46709" y="134890"/>
                </a:lnTo>
                <a:lnTo>
                  <a:pt x="32920" y="127445"/>
                </a:lnTo>
                <a:lnTo>
                  <a:pt x="27340" y="110029"/>
                </a:lnTo>
                <a:lnTo>
                  <a:pt x="40160" y="87394"/>
                </a:lnTo>
                <a:lnTo>
                  <a:pt x="81571" y="64290"/>
                </a:lnTo>
                <a:lnTo>
                  <a:pt x="109409" y="64290"/>
                </a:lnTo>
                <a:lnTo>
                  <a:pt x="109409" y="25619"/>
                </a:lnTo>
                <a:lnTo>
                  <a:pt x="99631" y="9389"/>
                </a:lnTo>
                <a:lnTo>
                  <a:pt x="86634" y="4816"/>
                </a:lnTo>
                <a:close/>
              </a:path>
              <a:path w="144780" h="142240">
                <a:moveTo>
                  <a:pt x="109409" y="64290"/>
                </a:moveTo>
                <a:lnTo>
                  <a:pt x="81571" y="64290"/>
                </a:lnTo>
                <a:lnTo>
                  <a:pt x="81571" y="104130"/>
                </a:lnTo>
                <a:lnTo>
                  <a:pt x="78719" y="116189"/>
                </a:lnTo>
                <a:lnTo>
                  <a:pt x="71060" y="126544"/>
                </a:lnTo>
                <a:lnTo>
                  <a:pt x="59941" y="133382"/>
                </a:lnTo>
                <a:lnTo>
                  <a:pt x="46709" y="134890"/>
                </a:lnTo>
                <a:lnTo>
                  <a:pt x="62958" y="134890"/>
                </a:lnTo>
                <a:lnTo>
                  <a:pt x="83920" y="125809"/>
                </a:lnTo>
                <a:lnTo>
                  <a:pt x="114330" y="125809"/>
                </a:lnTo>
                <a:lnTo>
                  <a:pt x="113080" y="124655"/>
                </a:lnTo>
                <a:lnTo>
                  <a:pt x="109409" y="110277"/>
                </a:lnTo>
                <a:lnTo>
                  <a:pt x="109409" y="64290"/>
                </a:lnTo>
                <a:close/>
              </a:path>
              <a:path w="144780" h="142240">
                <a:moveTo>
                  <a:pt x="140753" y="123752"/>
                </a:moveTo>
                <a:lnTo>
                  <a:pt x="138695" y="125809"/>
                </a:lnTo>
                <a:lnTo>
                  <a:pt x="131403" y="133191"/>
                </a:lnTo>
                <a:lnTo>
                  <a:pt x="138368" y="133191"/>
                </a:lnTo>
                <a:lnTo>
                  <a:pt x="142518" y="128743"/>
                </a:lnTo>
                <a:lnTo>
                  <a:pt x="144271" y="125225"/>
                </a:lnTo>
                <a:lnTo>
                  <a:pt x="140753" y="123752"/>
                </a:lnTo>
                <a:close/>
              </a:path>
              <a:path w="144780" h="142240">
                <a:moveTo>
                  <a:pt x="49096" y="0"/>
                </a:moveTo>
                <a:lnTo>
                  <a:pt x="26796" y="4537"/>
                </a:lnTo>
                <a:lnTo>
                  <a:pt x="7847" y="20590"/>
                </a:lnTo>
                <a:lnTo>
                  <a:pt x="10757" y="32829"/>
                </a:lnTo>
                <a:lnTo>
                  <a:pt x="23661" y="35462"/>
                </a:lnTo>
                <a:lnTo>
                  <a:pt x="34695" y="22698"/>
                </a:lnTo>
                <a:lnTo>
                  <a:pt x="39135" y="13598"/>
                </a:lnTo>
                <a:lnTo>
                  <a:pt x="44477" y="8152"/>
                </a:lnTo>
                <a:lnTo>
                  <a:pt x="50643" y="5508"/>
                </a:lnTo>
                <a:lnTo>
                  <a:pt x="57555" y="4816"/>
                </a:lnTo>
                <a:lnTo>
                  <a:pt x="86634" y="4816"/>
                </a:lnTo>
                <a:lnTo>
                  <a:pt x="76451" y="1233"/>
                </a:lnTo>
                <a:lnTo>
                  <a:pt x="490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9200" y="7389555"/>
            <a:ext cx="172720" cy="140335"/>
          </a:xfrm>
          <a:custGeom>
            <a:avLst/>
            <a:gdLst/>
            <a:ahLst/>
            <a:cxnLst/>
            <a:rect l="l" t="t" r="r" b="b"/>
            <a:pathLst>
              <a:path w="172719" h="140334">
                <a:moveTo>
                  <a:pt x="51003" y="1696"/>
                </a:moveTo>
                <a:lnTo>
                  <a:pt x="47167" y="1988"/>
                </a:lnTo>
                <a:lnTo>
                  <a:pt x="9385" y="6967"/>
                </a:lnTo>
                <a:lnTo>
                  <a:pt x="7048" y="7551"/>
                </a:lnTo>
                <a:lnTo>
                  <a:pt x="7048" y="8732"/>
                </a:lnTo>
                <a:lnTo>
                  <a:pt x="11429" y="9901"/>
                </a:lnTo>
                <a:lnTo>
                  <a:pt x="19646" y="10193"/>
                </a:lnTo>
                <a:lnTo>
                  <a:pt x="24917" y="15755"/>
                </a:lnTo>
                <a:lnTo>
                  <a:pt x="24917" y="115958"/>
                </a:lnTo>
                <a:lnTo>
                  <a:pt x="22557" y="123524"/>
                </a:lnTo>
                <a:lnTo>
                  <a:pt x="17135" y="129974"/>
                </a:lnTo>
                <a:lnTo>
                  <a:pt x="11137" y="134684"/>
                </a:lnTo>
                <a:lnTo>
                  <a:pt x="7048" y="137028"/>
                </a:lnTo>
                <a:lnTo>
                  <a:pt x="0" y="139974"/>
                </a:lnTo>
                <a:lnTo>
                  <a:pt x="10566" y="139390"/>
                </a:lnTo>
                <a:lnTo>
                  <a:pt x="79598" y="139390"/>
                </a:lnTo>
                <a:lnTo>
                  <a:pt x="72656" y="136177"/>
                </a:lnTo>
                <a:lnTo>
                  <a:pt x="65644" y="132810"/>
                </a:lnTo>
                <a:lnTo>
                  <a:pt x="59342" y="128153"/>
                </a:lnTo>
                <a:lnTo>
                  <a:pt x="54795" y="122453"/>
                </a:lnTo>
                <a:lnTo>
                  <a:pt x="53047" y="115958"/>
                </a:lnTo>
                <a:lnTo>
                  <a:pt x="53097" y="49448"/>
                </a:lnTo>
                <a:lnTo>
                  <a:pt x="56164" y="31272"/>
                </a:lnTo>
                <a:lnTo>
                  <a:pt x="64362" y="17773"/>
                </a:lnTo>
                <a:lnTo>
                  <a:pt x="64731" y="17508"/>
                </a:lnTo>
                <a:lnTo>
                  <a:pt x="53339" y="17508"/>
                </a:lnTo>
                <a:lnTo>
                  <a:pt x="52730" y="3170"/>
                </a:lnTo>
                <a:lnTo>
                  <a:pt x="51003" y="1696"/>
                </a:lnTo>
                <a:close/>
              </a:path>
              <a:path w="172719" h="140334">
                <a:moveTo>
                  <a:pt x="79598" y="139390"/>
                </a:moveTo>
                <a:lnTo>
                  <a:pt x="74409" y="139390"/>
                </a:lnTo>
                <a:lnTo>
                  <a:pt x="80860" y="139974"/>
                </a:lnTo>
                <a:lnTo>
                  <a:pt x="79598" y="139390"/>
                </a:lnTo>
                <a:close/>
              </a:path>
              <a:path w="172719" h="140334">
                <a:moveTo>
                  <a:pt x="133982" y="6675"/>
                </a:moveTo>
                <a:lnTo>
                  <a:pt x="89077" y="6675"/>
                </a:lnTo>
                <a:lnTo>
                  <a:pt x="102341" y="7920"/>
                </a:lnTo>
                <a:lnTo>
                  <a:pt x="113245" y="13560"/>
                </a:lnTo>
                <a:lnTo>
                  <a:pt x="120635" y="26450"/>
                </a:lnTo>
                <a:lnTo>
                  <a:pt x="123355" y="49448"/>
                </a:lnTo>
                <a:lnTo>
                  <a:pt x="123355" y="115958"/>
                </a:lnTo>
                <a:lnTo>
                  <a:pt x="99618" y="137929"/>
                </a:lnTo>
                <a:lnTo>
                  <a:pt x="97853" y="139390"/>
                </a:lnTo>
                <a:lnTo>
                  <a:pt x="167576" y="139390"/>
                </a:lnTo>
                <a:lnTo>
                  <a:pt x="171094" y="139682"/>
                </a:lnTo>
                <a:lnTo>
                  <a:pt x="172554" y="138513"/>
                </a:lnTo>
                <a:lnTo>
                  <a:pt x="151472" y="115958"/>
                </a:lnTo>
                <a:lnTo>
                  <a:pt x="151472" y="38603"/>
                </a:lnTo>
                <a:lnTo>
                  <a:pt x="144600" y="13944"/>
                </a:lnTo>
                <a:lnTo>
                  <a:pt x="133982" y="6675"/>
                </a:lnTo>
                <a:close/>
              </a:path>
              <a:path w="172719" h="140334">
                <a:moveTo>
                  <a:pt x="109322" y="0"/>
                </a:moveTo>
                <a:lnTo>
                  <a:pt x="67435" y="6999"/>
                </a:lnTo>
                <a:lnTo>
                  <a:pt x="53339" y="17508"/>
                </a:lnTo>
                <a:lnTo>
                  <a:pt x="64731" y="17508"/>
                </a:lnTo>
                <a:lnTo>
                  <a:pt x="75909" y="9491"/>
                </a:lnTo>
                <a:lnTo>
                  <a:pt x="89077" y="6675"/>
                </a:lnTo>
                <a:lnTo>
                  <a:pt x="133982" y="6675"/>
                </a:lnTo>
                <a:lnTo>
                  <a:pt x="128360" y="2825"/>
                </a:lnTo>
                <a:lnTo>
                  <a:pt x="1093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2658" y="7313917"/>
            <a:ext cx="165735" cy="220345"/>
          </a:xfrm>
          <a:custGeom>
            <a:avLst/>
            <a:gdLst/>
            <a:ahLst/>
            <a:cxnLst/>
            <a:rect l="l" t="t" r="r" b="b"/>
            <a:pathLst>
              <a:path w="165735" h="220345">
                <a:moveTo>
                  <a:pt x="148023" y="204190"/>
                </a:moveTo>
                <a:lnTo>
                  <a:pt x="109588" y="204190"/>
                </a:lnTo>
                <a:lnTo>
                  <a:pt x="109296" y="205066"/>
                </a:lnTo>
                <a:lnTo>
                  <a:pt x="111925" y="217068"/>
                </a:lnTo>
                <a:lnTo>
                  <a:pt x="114566" y="220014"/>
                </a:lnTo>
                <a:lnTo>
                  <a:pt x="120713" y="219417"/>
                </a:lnTo>
                <a:lnTo>
                  <a:pt x="163499" y="214731"/>
                </a:lnTo>
                <a:lnTo>
                  <a:pt x="165544" y="214147"/>
                </a:lnTo>
                <a:lnTo>
                  <a:pt x="163499" y="212979"/>
                </a:lnTo>
                <a:lnTo>
                  <a:pt x="161747" y="212674"/>
                </a:lnTo>
                <a:lnTo>
                  <a:pt x="149883" y="206556"/>
                </a:lnTo>
                <a:lnTo>
                  <a:pt x="148023" y="204190"/>
                </a:lnTo>
                <a:close/>
              </a:path>
              <a:path w="165735" h="220345">
                <a:moveTo>
                  <a:pt x="69748" y="75869"/>
                </a:moveTo>
                <a:lnTo>
                  <a:pt x="37718" y="82550"/>
                </a:lnTo>
                <a:lnTo>
                  <a:pt x="16090" y="99860"/>
                </a:lnTo>
                <a:lnTo>
                  <a:pt x="3854" y="123704"/>
                </a:lnTo>
                <a:lnTo>
                  <a:pt x="0" y="149987"/>
                </a:lnTo>
                <a:lnTo>
                  <a:pt x="5342" y="177168"/>
                </a:lnTo>
                <a:lnTo>
                  <a:pt x="19888" y="198693"/>
                </a:lnTo>
                <a:lnTo>
                  <a:pt x="41415" y="212857"/>
                </a:lnTo>
                <a:lnTo>
                  <a:pt x="67703" y="217957"/>
                </a:lnTo>
                <a:lnTo>
                  <a:pt x="81622" y="217370"/>
                </a:lnTo>
                <a:lnTo>
                  <a:pt x="93594" y="215245"/>
                </a:lnTo>
                <a:lnTo>
                  <a:pt x="103092" y="211035"/>
                </a:lnTo>
                <a:lnTo>
                  <a:pt x="71500" y="210921"/>
                </a:lnTo>
                <a:lnTo>
                  <a:pt x="55056" y="205970"/>
                </a:lnTo>
                <a:lnTo>
                  <a:pt x="41625" y="192471"/>
                </a:lnTo>
                <a:lnTo>
                  <a:pt x="32569" y="172452"/>
                </a:lnTo>
                <a:lnTo>
                  <a:pt x="29248" y="147942"/>
                </a:lnTo>
                <a:lnTo>
                  <a:pt x="32569" y="123105"/>
                </a:lnTo>
                <a:lnTo>
                  <a:pt x="41625" y="102379"/>
                </a:lnTo>
                <a:lnTo>
                  <a:pt x="55056" y="88175"/>
                </a:lnTo>
                <a:lnTo>
                  <a:pt x="71500" y="82905"/>
                </a:lnTo>
                <a:lnTo>
                  <a:pt x="100524" y="82905"/>
                </a:lnTo>
                <a:lnTo>
                  <a:pt x="95782" y="80189"/>
                </a:lnTo>
                <a:lnTo>
                  <a:pt x="69748" y="75869"/>
                </a:lnTo>
                <a:close/>
              </a:path>
              <a:path w="165735" h="220345">
                <a:moveTo>
                  <a:pt x="100524" y="82905"/>
                </a:moveTo>
                <a:lnTo>
                  <a:pt x="71500" y="82905"/>
                </a:lnTo>
                <a:lnTo>
                  <a:pt x="87431" y="85684"/>
                </a:lnTo>
                <a:lnTo>
                  <a:pt x="99731" y="95686"/>
                </a:lnTo>
                <a:lnTo>
                  <a:pt x="107657" y="115411"/>
                </a:lnTo>
                <a:lnTo>
                  <a:pt x="110464" y="147358"/>
                </a:lnTo>
                <a:lnTo>
                  <a:pt x="107657" y="180274"/>
                </a:lnTo>
                <a:lnTo>
                  <a:pt x="99731" y="199570"/>
                </a:lnTo>
                <a:lnTo>
                  <a:pt x="87431" y="208651"/>
                </a:lnTo>
                <a:lnTo>
                  <a:pt x="71500" y="210921"/>
                </a:lnTo>
                <a:lnTo>
                  <a:pt x="103199" y="210921"/>
                </a:lnTo>
                <a:lnTo>
                  <a:pt x="109588" y="204190"/>
                </a:lnTo>
                <a:lnTo>
                  <a:pt x="148023" y="204190"/>
                </a:lnTo>
                <a:lnTo>
                  <a:pt x="142630" y="197334"/>
                </a:lnTo>
                <a:lnTo>
                  <a:pt x="139001" y="186847"/>
                </a:lnTo>
                <a:lnTo>
                  <a:pt x="138034" y="177168"/>
                </a:lnTo>
                <a:lnTo>
                  <a:pt x="138010" y="90694"/>
                </a:lnTo>
                <a:lnTo>
                  <a:pt x="113907" y="90694"/>
                </a:lnTo>
                <a:lnTo>
                  <a:pt x="109073" y="87803"/>
                </a:lnTo>
                <a:lnTo>
                  <a:pt x="100524" y="82905"/>
                </a:lnTo>
                <a:close/>
              </a:path>
              <a:path w="165735" h="220345">
                <a:moveTo>
                  <a:pt x="135369" y="0"/>
                </a:moveTo>
                <a:lnTo>
                  <a:pt x="86132" y="1011"/>
                </a:lnTo>
                <a:lnTo>
                  <a:pt x="85523" y="1601"/>
                </a:lnTo>
                <a:lnTo>
                  <a:pt x="90793" y="2851"/>
                </a:lnTo>
                <a:lnTo>
                  <a:pt x="98450" y="4978"/>
                </a:lnTo>
                <a:lnTo>
                  <a:pt x="103936" y="7571"/>
                </a:lnTo>
                <a:lnTo>
                  <a:pt x="109146" y="12995"/>
                </a:lnTo>
                <a:lnTo>
                  <a:pt x="113037" y="22319"/>
                </a:lnTo>
                <a:lnTo>
                  <a:pt x="114566" y="36614"/>
                </a:lnTo>
                <a:lnTo>
                  <a:pt x="114452" y="82550"/>
                </a:lnTo>
                <a:lnTo>
                  <a:pt x="113907" y="90694"/>
                </a:lnTo>
                <a:lnTo>
                  <a:pt x="138010" y="90694"/>
                </a:lnTo>
                <a:lnTo>
                  <a:pt x="138010" y="584"/>
                </a:lnTo>
                <a:lnTo>
                  <a:pt x="133007" y="584"/>
                </a:lnTo>
                <a:lnTo>
                  <a:pt x="1353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2224" y="7389795"/>
            <a:ext cx="144780" cy="142240"/>
          </a:xfrm>
          <a:custGeom>
            <a:avLst/>
            <a:gdLst/>
            <a:ahLst/>
            <a:cxnLst/>
            <a:rect l="l" t="t" r="r" b="b"/>
            <a:pathLst>
              <a:path w="144780" h="142240">
                <a:moveTo>
                  <a:pt x="114326" y="125816"/>
                </a:moveTo>
                <a:lnTo>
                  <a:pt x="83905" y="125816"/>
                </a:lnTo>
                <a:lnTo>
                  <a:pt x="98424" y="137851"/>
                </a:lnTo>
                <a:lnTo>
                  <a:pt x="116943" y="141674"/>
                </a:lnTo>
                <a:lnTo>
                  <a:pt x="133592" y="138298"/>
                </a:lnTo>
                <a:lnTo>
                  <a:pt x="138352" y="133191"/>
                </a:lnTo>
                <a:lnTo>
                  <a:pt x="131399" y="133191"/>
                </a:lnTo>
                <a:lnTo>
                  <a:pt x="121629" y="132547"/>
                </a:lnTo>
                <a:lnTo>
                  <a:pt x="114326" y="125816"/>
                </a:lnTo>
                <a:close/>
              </a:path>
              <a:path w="144780" h="142240">
                <a:moveTo>
                  <a:pt x="86629" y="4823"/>
                </a:moveTo>
                <a:lnTo>
                  <a:pt x="57540" y="4823"/>
                </a:lnTo>
                <a:lnTo>
                  <a:pt x="65169" y="5687"/>
                </a:lnTo>
                <a:lnTo>
                  <a:pt x="73099" y="9762"/>
                </a:lnTo>
                <a:lnTo>
                  <a:pt x="79327" y="19273"/>
                </a:lnTo>
                <a:lnTo>
                  <a:pt x="81848" y="36446"/>
                </a:lnTo>
                <a:lnTo>
                  <a:pt x="80893" y="45916"/>
                </a:lnTo>
                <a:lnTo>
                  <a:pt x="76617" y="55623"/>
                </a:lnTo>
                <a:lnTo>
                  <a:pt x="66905" y="63950"/>
                </a:lnTo>
                <a:lnTo>
                  <a:pt x="49641" y="69276"/>
                </a:lnTo>
                <a:lnTo>
                  <a:pt x="14543" y="78003"/>
                </a:lnTo>
                <a:lnTo>
                  <a:pt x="0" y="97284"/>
                </a:lnTo>
                <a:lnTo>
                  <a:pt x="2836" y="119411"/>
                </a:lnTo>
                <a:lnTo>
                  <a:pt x="19881" y="136679"/>
                </a:lnTo>
                <a:lnTo>
                  <a:pt x="47962" y="141383"/>
                </a:lnTo>
                <a:lnTo>
                  <a:pt x="62938" y="134897"/>
                </a:lnTo>
                <a:lnTo>
                  <a:pt x="46707" y="134897"/>
                </a:lnTo>
                <a:lnTo>
                  <a:pt x="32912" y="127452"/>
                </a:lnTo>
                <a:lnTo>
                  <a:pt x="27331" y="110036"/>
                </a:lnTo>
                <a:lnTo>
                  <a:pt x="40151" y="87401"/>
                </a:lnTo>
                <a:lnTo>
                  <a:pt x="81556" y="64297"/>
                </a:lnTo>
                <a:lnTo>
                  <a:pt x="109394" y="64297"/>
                </a:lnTo>
                <a:lnTo>
                  <a:pt x="109394" y="25626"/>
                </a:lnTo>
                <a:lnTo>
                  <a:pt x="99616" y="9392"/>
                </a:lnTo>
                <a:lnTo>
                  <a:pt x="86629" y="4823"/>
                </a:lnTo>
                <a:close/>
              </a:path>
              <a:path w="144780" h="142240">
                <a:moveTo>
                  <a:pt x="109394" y="64297"/>
                </a:moveTo>
                <a:lnTo>
                  <a:pt x="81556" y="64297"/>
                </a:lnTo>
                <a:lnTo>
                  <a:pt x="81556" y="104137"/>
                </a:lnTo>
                <a:lnTo>
                  <a:pt x="78705" y="116191"/>
                </a:lnTo>
                <a:lnTo>
                  <a:pt x="71051" y="126546"/>
                </a:lnTo>
                <a:lnTo>
                  <a:pt x="59937" y="133387"/>
                </a:lnTo>
                <a:lnTo>
                  <a:pt x="46707" y="134897"/>
                </a:lnTo>
                <a:lnTo>
                  <a:pt x="62938" y="134897"/>
                </a:lnTo>
                <a:lnTo>
                  <a:pt x="83905" y="125816"/>
                </a:lnTo>
                <a:lnTo>
                  <a:pt x="114326" y="125816"/>
                </a:lnTo>
                <a:lnTo>
                  <a:pt x="113066" y="124655"/>
                </a:lnTo>
                <a:lnTo>
                  <a:pt x="109394" y="110284"/>
                </a:lnTo>
                <a:lnTo>
                  <a:pt x="109394" y="64297"/>
                </a:lnTo>
                <a:close/>
              </a:path>
              <a:path w="144780" h="142240">
                <a:moveTo>
                  <a:pt x="140750" y="123759"/>
                </a:moveTo>
                <a:lnTo>
                  <a:pt x="131399" y="133191"/>
                </a:lnTo>
                <a:lnTo>
                  <a:pt x="138352" y="133191"/>
                </a:lnTo>
                <a:lnTo>
                  <a:pt x="142503" y="128737"/>
                </a:lnTo>
                <a:lnTo>
                  <a:pt x="144268" y="125232"/>
                </a:lnTo>
                <a:lnTo>
                  <a:pt x="140750" y="123759"/>
                </a:lnTo>
                <a:close/>
              </a:path>
              <a:path w="144780" h="142240">
                <a:moveTo>
                  <a:pt x="49081" y="0"/>
                </a:moveTo>
                <a:lnTo>
                  <a:pt x="26781" y="4519"/>
                </a:lnTo>
                <a:lnTo>
                  <a:pt x="7832" y="20587"/>
                </a:lnTo>
                <a:lnTo>
                  <a:pt x="10744" y="32832"/>
                </a:lnTo>
                <a:lnTo>
                  <a:pt x="23652" y="35463"/>
                </a:lnTo>
                <a:lnTo>
                  <a:pt x="34693" y="22692"/>
                </a:lnTo>
                <a:lnTo>
                  <a:pt x="39127" y="13599"/>
                </a:lnTo>
                <a:lnTo>
                  <a:pt x="44468" y="8157"/>
                </a:lnTo>
                <a:lnTo>
                  <a:pt x="50634" y="5515"/>
                </a:lnTo>
                <a:lnTo>
                  <a:pt x="57540" y="4823"/>
                </a:lnTo>
                <a:lnTo>
                  <a:pt x="86629" y="4823"/>
                </a:lnTo>
                <a:lnTo>
                  <a:pt x="76436" y="1237"/>
                </a:lnTo>
                <a:lnTo>
                  <a:pt x="490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6610" y="7390089"/>
            <a:ext cx="144780" cy="142240"/>
          </a:xfrm>
          <a:custGeom>
            <a:avLst/>
            <a:gdLst/>
            <a:ahLst/>
            <a:cxnLst/>
            <a:rect l="l" t="t" r="r" b="b"/>
            <a:pathLst>
              <a:path w="144780" h="142240">
                <a:moveTo>
                  <a:pt x="114327" y="125827"/>
                </a:moveTo>
                <a:lnTo>
                  <a:pt x="83924" y="125827"/>
                </a:lnTo>
                <a:lnTo>
                  <a:pt x="98437" y="137855"/>
                </a:lnTo>
                <a:lnTo>
                  <a:pt x="116955" y="141675"/>
                </a:lnTo>
                <a:lnTo>
                  <a:pt x="133603" y="138302"/>
                </a:lnTo>
                <a:lnTo>
                  <a:pt x="138358" y="133201"/>
                </a:lnTo>
                <a:lnTo>
                  <a:pt x="131403" y="133201"/>
                </a:lnTo>
                <a:lnTo>
                  <a:pt x="121629" y="132557"/>
                </a:lnTo>
                <a:lnTo>
                  <a:pt x="114327" y="125827"/>
                </a:lnTo>
                <a:close/>
              </a:path>
              <a:path w="144780" h="142240">
                <a:moveTo>
                  <a:pt x="86584" y="4809"/>
                </a:moveTo>
                <a:lnTo>
                  <a:pt x="57546" y="4809"/>
                </a:lnTo>
                <a:lnTo>
                  <a:pt x="65179" y="5677"/>
                </a:lnTo>
                <a:lnTo>
                  <a:pt x="73118" y="9760"/>
                </a:lnTo>
                <a:lnTo>
                  <a:pt x="79354" y="19280"/>
                </a:lnTo>
                <a:lnTo>
                  <a:pt x="81879" y="36457"/>
                </a:lnTo>
                <a:lnTo>
                  <a:pt x="80920" y="45916"/>
                </a:lnTo>
                <a:lnTo>
                  <a:pt x="76634" y="55615"/>
                </a:lnTo>
                <a:lnTo>
                  <a:pt x="66909" y="63943"/>
                </a:lnTo>
                <a:lnTo>
                  <a:pt x="49634" y="69287"/>
                </a:lnTo>
                <a:lnTo>
                  <a:pt x="14539" y="78009"/>
                </a:lnTo>
                <a:lnTo>
                  <a:pt x="0" y="97286"/>
                </a:lnTo>
                <a:lnTo>
                  <a:pt x="2842" y="119412"/>
                </a:lnTo>
                <a:lnTo>
                  <a:pt x="19893" y="136681"/>
                </a:lnTo>
                <a:lnTo>
                  <a:pt x="47979" y="141388"/>
                </a:lnTo>
                <a:lnTo>
                  <a:pt x="62978" y="134895"/>
                </a:lnTo>
                <a:lnTo>
                  <a:pt x="46700" y="134895"/>
                </a:lnTo>
                <a:lnTo>
                  <a:pt x="32913" y="127450"/>
                </a:lnTo>
                <a:lnTo>
                  <a:pt x="27339" y="110036"/>
                </a:lnTo>
                <a:lnTo>
                  <a:pt x="40167" y="87405"/>
                </a:lnTo>
                <a:lnTo>
                  <a:pt x="81587" y="64308"/>
                </a:lnTo>
                <a:lnTo>
                  <a:pt x="109387" y="64308"/>
                </a:lnTo>
                <a:lnTo>
                  <a:pt x="109387" y="25624"/>
                </a:lnTo>
                <a:lnTo>
                  <a:pt x="99612" y="9394"/>
                </a:lnTo>
                <a:lnTo>
                  <a:pt x="86584" y="4809"/>
                </a:lnTo>
                <a:close/>
              </a:path>
              <a:path w="144780" h="142240">
                <a:moveTo>
                  <a:pt x="109387" y="64308"/>
                </a:moveTo>
                <a:lnTo>
                  <a:pt x="81587" y="64308"/>
                </a:lnTo>
                <a:lnTo>
                  <a:pt x="81587" y="104136"/>
                </a:lnTo>
                <a:lnTo>
                  <a:pt x="78733" y="116194"/>
                </a:lnTo>
                <a:lnTo>
                  <a:pt x="71068" y="126549"/>
                </a:lnTo>
                <a:lnTo>
                  <a:pt x="59942" y="133387"/>
                </a:lnTo>
                <a:lnTo>
                  <a:pt x="46700" y="134895"/>
                </a:lnTo>
                <a:lnTo>
                  <a:pt x="62978" y="134895"/>
                </a:lnTo>
                <a:lnTo>
                  <a:pt x="83924" y="125827"/>
                </a:lnTo>
                <a:lnTo>
                  <a:pt x="114327" y="125827"/>
                </a:lnTo>
                <a:lnTo>
                  <a:pt x="113062" y="124661"/>
                </a:lnTo>
                <a:lnTo>
                  <a:pt x="109387" y="110282"/>
                </a:lnTo>
                <a:lnTo>
                  <a:pt x="109387" y="64308"/>
                </a:lnTo>
                <a:close/>
              </a:path>
              <a:path w="144780" h="142240">
                <a:moveTo>
                  <a:pt x="140744" y="123770"/>
                </a:moveTo>
                <a:lnTo>
                  <a:pt x="131403" y="133201"/>
                </a:lnTo>
                <a:lnTo>
                  <a:pt x="138358" y="133201"/>
                </a:lnTo>
                <a:lnTo>
                  <a:pt x="142509" y="128748"/>
                </a:lnTo>
                <a:lnTo>
                  <a:pt x="144274" y="125230"/>
                </a:lnTo>
                <a:lnTo>
                  <a:pt x="140744" y="123770"/>
                </a:lnTo>
                <a:close/>
              </a:path>
              <a:path w="144780" h="142240">
                <a:moveTo>
                  <a:pt x="49085" y="0"/>
                </a:moveTo>
                <a:lnTo>
                  <a:pt x="26787" y="4529"/>
                </a:lnTo>
                <a:lnTo>
                  <a:pt x="7838" y="20594"/>
                </a:lnTo>
                <a:lnTo>
                  <a:pt x="10750" y="32841"/>
                </a:lnTo>
                <a:lnTo>
                  <a:pt x="23658" y="35473"/>
                </a:lnTo>
                <a:lnTo>
                  <a:pt x="34699" y="22690"/>
                </a:lnTo>
                <a:lnTo>
                  <a:pt x="39133" y="13590"/>
                </a:lnTo>
                <a:lnTo>
                  <a:pt x="44475" y="8144"/>
                </a:lnTo>
                <a:lnTo>
                  <a:pt x="50640" y="5501"/>
                </a:lnTo>
                <a:lnTo>
                  <a:pt x="57546" y="4809"/>
                </a:lnTo>
                <a:lnTo>
                  <a:pt x="86584" y="4809"/>
                </a:lnTo>
                <a:lnTo>
                  <a:pt x="76436" y="1237"/>
                </a:lnTo>
                <a:lnTo>
                  <a:pt x="490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9117" y="7313917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40">
                <a:moveTo>
                  <a:pt x="0" y="65608"/>
                </a:moveTo>
                <a:lnTo>
                  <a:pt x="32232" y="65608"/>
                </a:lnTo>
                <a:lnTo>
                  <a:pt x="32232" y="0"/>
                </a:lnTo>
                <a:lnTo>
                  <a:pt x="0" y="0"/>
                </a:lnTo>
                <a:lnTo>
                  <a:pt x="0" y="65608"/>
                </a:lnTo>
                <a:close/>
              </a:path>
            </a:pathLst>
          </a:custGeom>
          <a:solidFill>
            <a:srgbClr val="EF3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2838" y="7313917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40">
                <a:moveTo>
                  <a:pt x="0" y="65608"/>
                </a:moveTo>
                <a:lnTo>
                  <a:pt x="32219" y="65608"/>
                </a:lnTo>
                <a:lnTo>
                  <a:pt x="32219" y="0"/>
                </a:lnTo>
                <a:lnTo>
                  <a:pt x="0" y="0"/>
                </a:lnTo>
                <a:lnTo>
                  <a:pt x="0" y="65608"/>
                </a:lnTo>
                <a:close/>
              </a:path>
            </a:pathLst>
          </a:custGeom>
          <a:solidFill>
            <a:srgbClr val="EF3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1219" y="7318174"/>
            <a:ext cx="52069" cy="57785"/>
          </a:xfrm>
          <a:custGeom>
            <a:avLst/>
            <a:gdLst/>
            <a:ahLst/>
            <a:cxnLst/>
            <a:rect l="l" t="t" r="r" b="b"/>
            <a:pathLst>
              <a:path w="52069" h="57784">
                <a:moveTo>
                  <a:pt x="39901" y="43268"/>
                </a:moveTo>
                <a:lnTo>
                  <a:pt x="24777" y="43268"/>
                </a:lnTo>
                <a:lnTo>
                  <a:pt x="24735" y="45745"/>
                </a:lnTo>
                <a:lnTo>
                  <a:pt x="24333" y="57251"/>
                </a:lnTo>
                <a:lnTo>
                  <a:pt x="27698" y="57251"/>
                </a:lnTo>
                <a:lnTo>
                  <a:pt x="27275" y="45745"/>
                </a:lnTo>
                <a:lnTo>
                  <a:pt x="27266" y="43395"/>
                </a:lnTo>
                <a:lnTo>
                  <a:pt x="39943" y="43395"/>
                </a:lnTo>
                <a:lnTo>
                  <a:pt x="39901" y="43268"/>
                </a:lnTo>
                <a:close/>
              </a:path>
              <a:path w="52069" h="57784">
                <a:moveTo>
                  <a:pt x="304" y="18440"/>
                </a:moveTo>
                <a:lnTo>
                  <a:pt x="2610" y="25971"/>
                </a:lnTo>
                <a:lnTo>
                  <a:pt x="2921" y="26936"/>
                </a:lnTo>
                <a:lnTo>
                  <a:pt x="2882" y="27508"/>
                </a:lnTo>
                <a:lnTo>
                  <a:pt x="2235" y="28003"/>
                </a:lnTo>
                <a:lnTo>
                  <a:pt x="0" y="29362"/>
                </a:lnTo>
                <a:lnTo>
                  <a:pt x="12166" y="39306"/>
                </a:lnTo>
                <a:lnTo>
                  <a:pt x="13208" y="40182"/>
                </a:lnTo>
                <a:lnTo>
                  <a:pt x="13093" y="41059"/>
                </a:lnTo>
                <a:lnTo>
                  <a:pt x="11315" y="45745"/>
                </a:lnTo>
                <a:lnTo>
                  <a:pt x="23837" y="43307"/>
                </a:lnTo>
                <a:lnTo>
                  <a:pt x="24777" y="43268"/>
                </a:lnTo>
                <a:lnTo>
                  <a:pt x="39901" y="43268"/>
                </a:lnTo>
                <a:lnTo>
                  <a:pt x="39141" y="40957"/>
                </a:lnTo>
                <a:lnTo>
                  <a:pt x="38722" y="40563"/>
                </a:lnTo>
                <a:lnTo>
                  <a:pt x="39954" y="39306"/>
                </a:lnTo>
                <a:lnTo>
                  <a:pt x="51866" y="29222"/>
                </a:lnTo>
                <a:lnTo>
                  <a:pt x="49796" y="28181"/>
                </a:lnTo>
                <a:lnTo>
                  <a:pt x="48742" y="27736"/>
                </a:lnTo>
                <a:lnTo>
                  <a:pt x="49199" y="26936"/>
                </a:lnTo>
                <a:lnTo>
                  <a:pt x="49455" y="25869"/>
                </a:lnTo>
                <a:lnTo>
                  <a:pt x="50129" y="23317"/>
                </a:lnTo>
                <a:lnTo>
                  <a:pt x="34759" y="23317"/>
                </a:lnTo>
                <a:lnTo>
                  <a:pt x="34537" y="23202"/>
                </a:lnTo>
                <a:lnTo>
                  <a:pt x="17132" y="23202"/>
                </a:lnTo>
                <a:lnTo>
                  <a:pt x="16103" y="21996"/>
                </a:lnTo>
                <a:lnTo>
                  <a:pt x="14412" y="20078"/>
                </a:lnTo>
                <a:lnTo>
                  <a:pt x="7810" y="20078"/>
                </a:lnTo>
                <a:lnTo>
                  <a:pt x="304" y="18440"/>
                </a:lnTo>
                <a:close/>
              </a:path>
              <a:path w="52069" h="57784">
                <a:moveTo>
                  <a:pt x="39943" y="43395"/>
                </a:moveTo>
                <a:lnTo>
                  <a:pt x="28206" y="43395"/>
                </a:lnTo>
                <a:lnTo>
                  <a:pt x="29591" y="43726"/>
                </a:lnTo>
                <a:lnTo>
                  <a:pt x="40716" y="45745"/>
                </a:lnTo>
                <a:lnTo>
                  <a:pt x="39943" y="43395"/>
                </a:lnTo>
                <a:close/>
              </a:path>
              <a:path w="52069" h="57784">
                <a:moveTo>
                  <a:pt x="41884" y="15659"/>
                </a:moveTo>
                <a:lnTo>
                  <a:pt x="36283" y="21640"/>
                </a:lnTo>
                <a:lnTo>
                  <a:pt x="34759" y="23317"/>
                </a:lnTo>
                <a:lnTo>
                  <a:pt x="50129" y="23317"/>
                </a:lnTo>
                <a:lnTo>
                  <a:pt x="50984" y="20078"/>
                </a:lnTo>
                <a:lnTo>
                  <a:pt x="43878" y="20078"/>
                </a:lnTo>
                <a:lnTo>
                  <a:pt x="43357" y="19050"/>
                </a:lnTo>
                <a:lnTo>
                  <a:pt x="41884" y="15659"/>
                </a:lnTo>
                <a:close/>
              </a:path>
              <a:path w="52069" h="57784">
                <a:moveTo>
                  <a:pt x="15341" y="6985"/>
                </a:moveTo>
                <a:lnTo>
                  <a:pt x="18122" y="20637"/>
                </a:lnTo>
                <a:lnTo>
                  <a:pt x="18580" y="22402"/>
                </a:lnTo>
                <a:lnTo>
                  <a:pt x="17132" y="23202"/>
                </a:lnTo>
                <a:lnTo>
                  <a:pt x="34537" y="23202"/>
                </a:lnTo>
                <a:lnTo>
                  <a:pt x="33350" y="22593"/>
                </a:lnTo>
                <a:lnTo>
                  <a:pt x="34226" y="18440"/>
                </a:lnTo>
                <a:lnTo>
                  <a:pt x="35945" y="9982"/>
                </a:lnTo>
                <a:lnTo>
                  <a:pt x="21056" y="9982"/>
                </a:lnTo>
                <a:lnTo>
                  <a:pt x="20332" y="9867"/>
                </a:lnTo>
                <a:lnTo>
                  <a:pt x="15341" y="6985"/>
                </a:lnTo>
                <a:close/>
              </a:path>
              <a:path w="52069" h="57784">
                <a:moveTo>
                  <a:pt x="10312" y="15430"/>
                </a:moveTo>
                <a:lnTo>
                  <a:pt x="8553" y="19050"/>
                </a:lnTo>
                <a:lnTo>
                  <a:pt x="8255" y="19710"/>
                </a:lnTo>
                <a:lnTo>
                  <a:pt x="7810" y="20078"/>
                </a:lnTo>
                <a:lnTo>
                  <a:pt x="14412" y="20078"/>
                </a:lnTo>
                <a:lnTo>
                  <a:pt x="10312" y="15430"/>
                </a:lnTo>
                <a:close/>
              </a:path>
              <a:path w="52069" h="57784">
                <a:moveTo>
                  <a:pt x="51396" y="18516"/>
                </a:moveTo>
                <a:lnTo>
                  <a:pt x="45618" y="19735"/>
                </a:lnTo>
                <a:lnTo>
                  <a:pt x="43878" y="20078"/>
                </a:lnTo>
                <a:lnTo>
                  <a:pt x="50984" y="20078"/>
                </a:lnTo>
                <a:lnTo>
                  <a:pt x="51396" y="18516"/>
                </a:lnTo>
                <a:close/>
              </a:path>
              <a:path w="52069" h="57784">
                <a:moveTo>
                  <a:pt x="26009" y="0"/>
                </a:moveTo>
                <a:lnTo>
                  <a:pt x="21399" y="9372"/>
                </a:lnTo>
                <a:lnTo>
                  <a:pt x="21056" y="9982"/>
                </a:lnTo>
                <a:lnTo>
                  <a:pt x="31140" y="9982"/>
                </a:lnTo>
                <a:lnTo>
                  <a:pt x="30581" y="9042"/>
                </a:lnTo>
                <a:lnTo>
                  <a:pt x="26009" y="0"/>
                </a:lnTo>
                <a:close/>
              </a:path>
              <a:path w="52069" h="57784">
                <a:moveTo>
                  <a:pt x="36449" y="7505"/>
                </a:moveTo>
                <a:lnTo>
                  <a:pt x="31597" y="9906"/>
                </a:lnTo>
                <a:lnTo>
                  <a:pt x="31140" y="9982"/>
                </a:lnTo>
                <a:lnTo>
                  <a:pt x="35945" y="9982"/>
                </a:lnTo>
                <a:lnTo>
                  <a:pt x="36449" y="7505"/>
                </a:lnTo>
                <a:close/>
              </a:path>
              <a:path w="52069" h="57784">
                <a:moveTo>
                  <a:pt x="21463" y="9194"/>
                </a:moveTo>
                <a:lnTo>
                  <a:pt x="21371" y="9372"/>
                </a:lnTo>
                <a:lnTo>
                  <a:pt x="21463" y="9194"/>
                </a:lnTo>
                <a:close/>
              </a:path>
            </a:pathLst>
          </a:custGeom>
          <a:solidFill>
            <a:srgbClr val="EF3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188719"/>
            <a:ext cx="3312795" cy="3402965"/>
          </a:xfrm>
          <a:custGeom>
            <a:avLst/>
            <a:gdLst/>
            <a:ahLst/>
            <a:cxnLst/>
            <a:rect l="l" t="t" r="r" b="b"/>
            <a:pathLst>
              <a:path w="3312795" h="3402965">
                <a:moveTo>
                  <a:pt x="0" y="3402939"/>
                </a:moveTo>
                <a:lnTo>
                  <a:pt x="3312414" y="3402939"/>
                </a:lnTo>
                <a:lnTo>
                  <a:pt x="3312414" y="0"/>
                </a:lnTo>
                <a:lnTo>
                  <a:pt x="0" y="0"/>
                </a:lnTo>
                <a:lnTo>
                  <a:pt x="0" y="3402939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240279"/>
            <a:ext cx="3312414" cy="4493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734238"/>
            <a:ext cx="3312795" cy="316865"/>
          </a:xfrm>
          <a:custGeom>
            <a:avLst/>
            <a:gdLst/>
            <a:ahLst/>
            <a:cxnLst/>
            <a:rect l="l" t="t" r="r" b="b"/>
            <a:pathLst>
              <a:path w="3312795" h="316865">
                <a:moveTo>
                  <a:pt x="0" y="316293"/>
                </a:moveTo>
                <a:lnTo>
                  <a:pt x="3312414" y="316293"/>
                </a:lnTo>
                <a:lnTo>
                  <a:pt x="3312414" y="0"/>
                </a:lnTo>
                <a:lnTo>
                  <a:pt x="0" y="0"/>
                </a:lnTo>
                <a:lnTo>
                  <a:pt x="0" y="316293"/>
                </a:lnTo>
                <a:close/>
              </a:path>
            </a:pathLst>
          </a:custGeom>
          <a:solidFill>
            <a:srgbClr val="BA0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52697" y="6707292"/>
            <a:ext cx="151286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15" dirty="0">
                <a:solidFill>
                  <a:srgbClr val="FFFFFF"/>
                </a:solidFill>
                <a:latin typeface="Helvetica Neue LT Std 67"/>
                <a:cs typeface="Helvetica Neue LT Std 67"/>
                <a:hlinkClick r:id="rId3"/>
              </a:rPr>
              <a:t>Canada.ca</a:t>
            </a:r>
            <a:r>
              <a:rPr sz="1800" spc="-175" dirty="0">
                <a:solidFill>
                  <a:srgbClr val="FFFFFF"/>
                </a:solidFill>
                <a:latin typeface="Helvetica Neue LT Std 67"/>
                <a:cs typeface="Helvetica Neue LT Std 67"/>
                <a:hlinkClick r:id="rId3"/>
              </a:rPr>
              <a:t> </a:t>
            </a:r>
            <a:endParaRPr sz="1800" dirty="0">
              <a:latin typeface="Helvetica Neue LT Std 67"/>
              <a:cs typeface="Helvetica Neue LT Std 67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03504"/>
            <a:ext cx="3312795" cy="585470"/>
          </a:xfrm>
          <a:custGeom>
            <a:avLst/>
            <a:gdLst/>
            <a:ahLst/>
            <a:cxnLst/>
            <a:rect l="l" t="t" r="r" b="b"/>
            <a:pathLst>
              <a:path w="3312795" h="585469">
                <a:moveTo>
                  <a:pt x="0" y="585216"/>
                </a:moveTo>
                <a:lnTo>
                  <a:pt x="3312414" y="585216"/>
                </a:lnTo>
                <a:lnTo>
                  <a:pt x="331241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BA0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3350" y="603505"/>
            <a:ext cx="31241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7590" algn="l"/>
                <a:tab pos="2283460" algn="l"/>
              </a:tabLst>
            </a:pPr>
            <a:r>
              <a:rPr sz="1800" spc="225" dirty="0">
                <a:solidFill>
                  <a:srgbClr val="D4EFFC"/>
                </a:solidFill>
                <a:latin typeface="HelveticaNeueLTStd-Cn"/>
                <a:cs typeface="HelveticaNeueLTStd-Cn"/>
              </a:rPr>
              <a:t>CANADA	</a:t>
            </a:r>
            <a:r>
              <a:rPr sz="1800" spc="240" dirty="0">
                <a:solidFill>
                  <a:srgbClr val="D4EFFC"/>
                </a:solidFill>
                <a:latin typeface="HelveticaNeueLTStd-Cn"/>
                <a:cs typeface="HelveticaNeueLTStd-Cn"/>
              </a:rPr>
              <a:t>LEARNING	</a:t>
            </a:r>
            <a:r>
              <a:rPr sz="1800" spc="204" dirty="0">
                <a:solidFill>
                  <a:srgbClr val="D4EFFC"/>
                </a:solidFill>
                <a:latin typeface="HelveticaNeueLTStd-Cn"/>
                <a:cs typeface="HelveticaNeueLTStd-Cn"/>
              </a:rPr>
              <a:t>BOND</a:t>
            </a:r>
            <a:r>
              <a:rPr sz="1800" spc="-150" dirty="0">
                <a:solidFill>
                  <a:srgbClr val="D4EFFC"/>
                </a:solidFill>
                <a:latin typeface="HelveticaNeueLTStd-Cn"/>
                <a:cs typeface="HelveticaNeueLTStd-Cn"/>
              </a:rPr>
              <a:t> </a:t>
            </a:r>
            <a:endParaRPr sz="1800" dirty="0">
              <a:latin typeface="HelveticaNeueLTStd-Cn"/>
              <a:cs typeface="HelveticaNeueLTStd-C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6404" y="1329175"/>
            <a:ext cx="2672715" cy="137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60"/>
              </a:lnSpc>
              <a:spcBef>
                <a:spcPts val="100"/>
              </a:spcBef>
            </a:pPr>
            <a:r>
              <a:rPr spc="-20" dirty="0">
                <a:latin typeface="ITC Stone Informal Std"/>
                <a:cs typeface="ITC Stone Informal Std"/>
              </a:rPr>
              <a:t>Get</a:t>
            </a:r>
            <a:r>
              <a:rPr spc="-295" dirty="0">
                <a:latin typeface="ITC Stone Informal Std"/>
                <a:cs typeface="ITC Stone Informal Std"/>
              </a:rPr>
              <a:t> </a:t>
            </a:r>
            <a:r>
              <a:rPr sz="3600" i="1" spc="430" dirty="0"/>
              <a:t>$500</a:t>
            </a:r>
            <a:endParaRPr sz="3600" dirty="0">
              <a:latin typeface="ITC Stone Informal Std"/>
              <a:cs typeface="ITC Stone Informal Std"/>
            </a:endParaRPr>
          </a:p>
          <a:p>
            <a:pPr marL="12700" marR="5080">
              <a:lnSpc>
                <a:spcPts val="3200"/>
              </a:lnSpc>
              <a:spcBef>
                <a:spcPts val="180"/>
              </a:spcBef>
            </a:pPr>
            <a:r>
              <a:rPr b="0" dirty="0">
                <a:solidFill>
                  <a:srgbClr val="231F20"/>
                </a:solidFill>
                <a:latin typeface="StoneInformalStd-Medium"/>
                <a:cs typeface="StoneInformalStd-Medium"/>
              </a:rPr>
              <a:t>for your</a:t>
            </a:r>
            <a:r>
              <a:rPr b="0" spc="-75" dirty="0">
                <a:solidFill>
                  <a:srgbClr val="231F20"/>
                </a:solidFill>
                <a:latin typeface="StoneInformalStd-Medium"/>
                <a:cs typeface="StoneInformalStd-Medium"/>
              </a:rPr>
              <a:t> </a:t>
            </a:r>
            <a:r>
              <a:rPr b="0" spc="-30" dirty="0">
                <a:solidFill>
                  <a:srgbClr val="231F20"/>
                </a:solidFill>
                <a:latin typeface="StoneInformalStd-Medium"/>
                <a:cs typeface="StoneInformalStd-Medium"/>
              </a:rPr>
              <a:t>child’s  </a:t>
            </a:r>
            <a:r>
              <a:rPr b="0" dirty="0">
                <a:solidFill>
                  <a:srgbClr val="231F20"/>
                </a:solidFill>
                <a:latin typeface="StoneInformalStd-Medium"/>
                <a:cs typeface="StoneInformalStd-Medium"/>
              </a:rPr>
              <a:t>future</a:t>
            </a:r>
          </a:p>
        </p:txBody>
      </p:sp>
      <p:sp>
        <p:nvSpPr>
          <p:cNvPr id="19" name="object 19"/>
          <p:cNvSpPr/>
          <p:nvPr/>
        </p:nvSpPr>
        <p:spPr>
          <a:xfrm>
            <a:off x="263918" y="26295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297"/>
                </a:lnTo>
              </a:path>
            </a:pathLst>
          </a:custGeom>
          <a:ln w="7063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1242" y="26295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297"/>
                </a:lnTo>
              </a:path>
            </a:pathLst>
          </a:custGeom>
          <a:ln w="70624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871" y="272337"/>
            <a:ext cx="113690" cy="125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4164" y="263067"/>
            <a:ext cx="1027838" cy="158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4927" y="263048"/>
            <a:ext cx="957972" cy="158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35978"/>
            <a:ext cx="3312795" cy="315595"/>
          </a:xfrm>
          <a:prstGeom prst="rect">
            <a:avLst/>
          </a:prstGeom>
          <a:solidFill>
            <a:srgbClr val="004472"/>
          </a:solidFill>
        </p:spPr>
        <p:txBody>
          <a:bodyPr vert="horz" wrap="square" lIns="0" tIns="80010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630"/>
              </a:spcBef>
            </a:pPr>
            <a:r>
              <a:rPr sz="1000" spc="75" dirty="0">
                <a:solidFill>
                  <a:srgbClr val="FFFFFF"/>
                </a:solidFill>
                <a:latin typeface="HelveticaNeueLTStd-Cn"/>
                <a:cs typeface="HelveticaNeueLTStd-Cn"/>
              </a:rPr>
              <a:t>CANADA </a:t>
            </a:r>
            <a:r>
              <a:rPr sz="1000" spc="80" dirty="0">
                <a:solidFill>
                  <a:srgbClr val="FFFFFF"/>
                </a:solidFill>
                <a:latin typeface="HelveticaNeueLTStd-Cn"/>
                <a:cs typeface="HelveticaNeueLTStd-Cn"/>
              </a:rPr>
              <a:t>LEARNING</a:t>
            </a:r>
            <a:r>
              <a:rPr sz="1000" spc="-5" dirty="0">
                <a:solidFill>
                  <a:srgbClr val="FFFFFF"/>
                </a:solidFill>
                <a:latin typeface="HelveticaNeueLTStd-Cn"/>
                <a:cs typeface="HelveticaNeueLTStd-Cn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HelveticaNeueLTStd-Cn"/>
                <a:cs typeface="HelveticaNeueLTStd-Cn"/>
              </a:rPr>
              <a:t>BOND</a:t>
            </a:r>
            <a:r>
              <a:rPr sz="1000" spc="-140" dirty="0">
                <a:solidFill>
                  <a:srgbClr val="FFFFFF"/>
                </a:solidFill>
                <a:latin typeface="HelveticaNeueLTStd-Cn"/>
                <a:cs typeface="HelveticaNeueLTStd-Cn"/>
              </a:rPr>
              <a:t> </a:t>
            </a:r>
            <a:endParaRPr sz="1000" dirty="0">
              <a:latin typeface="HelveticaNeueLTStd-Cn"/>
              <a:cs typeface="HelveticaNeueLTStd-C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580383"/>
            <a:ext cx="2395220" cy="364715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i="1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As a parent or </a:t>
            </a:r>
            <a:r>
              <a:rPr sz="1200" i="1" spc="-1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caregiver, </a:t>
            </a:r>
            <a:r>
              <a:rPr sz="1200" i="1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you do  </a:t>
            </a:r>
            <a:r>
              <a:rPr sz="1200" i="1" spc="-2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your best </a:t>
            </a:r>
            <a:r>
              <a:rPr sz="1200" i="1" spc="-15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to </a:t>
            </a:r>
            <a:r>
              <a:rPr sz="1200" i="1" spc="-2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help your child </a:t>
            </a:r>
            <a:r>
              <a:rPr sz="1200" i="1" spc="-25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succeed.  </a:t>
            </a:r>
            <a:r>
              <a:rPr sz="1200" i="1" spc="-3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You </a:t>
            </a:r>
            <a:r>
              <a:rPr sz="1200" i="1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may have already started  </a:t>
            </a:r>
            <a:r>
              <a:rPr sz="1200" i="1" spc="-2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thinking about </a:t>
            </a:r>
            <a:r>
              <a:rPr sz="1200" i="1" spc="-15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your </a:t>
            </a:r>
            <a:r>
              <a:rPr sz="1200" i="1" spc="-3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child’s</a:t>
            </a:r>
            <a:r>
              <a:rPr sz="1200" i="1" spc="-14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 </a:t>
            </a:r>
            <a:r>
              <a:rPr sz="1200" i="1" spc="-2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education  </a:t>
            </a:r>
            <a:r>
              <a:rPr sz="1200" i="1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after high school. The Government  of Canada can help you save for  your </a:t>
            </a:r>
            <a:r>
              <a:rPr sz="1200" i="1" spc="-1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child’s </a:t>
            </a:r>
            <a:r>
              <a:rPr sz="1200" i="1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education</a:t>
            </a:r>
            <a:r>
              <a:rPr sz="1200" i="1" spc="-20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 </a:t>
            </a:r>
            <a:r>
              <a:rPr sz="1200" i="1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through</a:t>
            </a:r>
            <a:endParaRPr sz="1200" dirty="0">
              <a:latin typeface="StoneInformalStd-MediumItal"/>
              <a:cs typeface="StoneInformalStd-MediumItal"/>
            </a:endParaRPr>
          </a:p>
          <a:p>
            <a:pPr marL="12700" marR="288925">
              <a:lnSpc>
                <a:spcPts val="1400"/>
              </a:lnSpc>
            </a:pPr>
            <a:r>
              <a:rPr sz="1200" i="1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a </a:t>
            </a:r>
            <a:r>
              <a:rPr sz="1200" i="1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InformalStd-MediumItal"/>
                <a:cs typeface="StoneInformalStd-MediumItal"/>
                <a:hlinkClick r:id="rId2"/>
              </a:rPr>
              <a:t>Registered Education Savings </a:t>
            </a:r>
            <a:r>
              <a:rPr sz="1200" i="1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 </a:t>
            </a:r>
            <a:r>
              <a:rPr sz="1200" i="1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InformalStd-MediumItal"/>
                <a:cs typeface="StoneInformalStd-MediumItal"/>
                <a:hlinkClick r:id="rId2"/>
              </a:rPr>
              <a:t>Plan</a:t>
            </a:r>
            <a:r>
              <a:rPr sz="1200" i="1" spc="-5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 </a:t>
            </a:r>
            <a:r>
              <a:rPr sz="1200" i="1" dirty="0">
                <a:solidFill>
                  <a:srgbClr val="004472"/>
                </a:solidFill>
                <a:latin typeface="StoneInformalStd-MediumItal"/>
                <a:cs typeface="StoneInformalStd-MediumItal"/>
              </a:rPr>
              <a:t>(RESP).</a:t>
            </a:r>
            <a:endParaRPr sz="1200" dirty="0">
              <a:latin typeface="StoneInformalStd-MediumItal"/>
              <a:cs typeface="StoneInformalStd-MediumIt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911225">
              <a:lnSpc>
                <a:spcPts val="1700"/>
              </a:lnSpc>
            </a:pP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What is the</a:t>
            </a:r>
            <a:r>
              <a:rPr sz="1300" b="1" spc="-100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Canada </a:t>
            </a:r>
            <a:r>
              <a:rPr sz="1300" b="1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Learning</a:t>
            </a:r>
            <a:r>
              <a:rPr sz="1300" b="1" spc="-15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Bond?</a:t>
            </a:r>
            <a:endParaRPr sz="1300" dirty="0">
              <a:latin typeface="Helvetica Neue LT Std 77"/>
              <a:cs typeface="Helvetica Neue LT Std 77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The </a:t>
            </a:r>
            <a:r>
              <a:rPr sz="1000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Medium"/>
                <a:cs typeface="StoneSansStd-Medium"/>
                <a:hlinkClick r:id="rId3"/>
              </a:rPr>
              <a:t>Canada Learning Bond</a:t>
            </a:r>
            <a:r>
              <a:rPr sz="1000" dirty="0">
                <a:solidFill>
                  <a:srgbClr val="004472"/>
                </a:solidFill>
                <a:latin typeface="StoneSansStd-Medium"/>
                <a:cs typeface="StoneSansStd-Medium"/>
                <a:hlinkClick r:id="rId3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an</a:t>
            </a:r>
            <a:endParaRPr sz="1000" dirty="0">
              <a:latin typeface="StoneSansStd-Medium"/>
              <a:cs typeface="StoneSansStd-Medium"/>
            </a:endParaRPr>
          </a:p>
          <a:p>
            <a:pPr marL="12700" marR="16637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initial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$500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offered by the</a:t>
            </a:r>
            <a:r>
              <a:rPr sz="1000" spc="-10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Government  of Canada to help you start saving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now</a:t>
            </a:r>
            <a:endParaRPr sz="1000" dirty="0">
              <a:latin typeface="StoneSansStd-Medium"/>
              <a:cs typeface="StoneSansStd-Medium"/>
            </a:endParaRPr>
          </a:p>
          <a:p>
            <a:pPr marL="12700" marR="22225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for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your </a:t>
            </a:r>
            <a:r>
              <a:rPr sz="1000" spc="-25" dirty="0">
                <a:solidFill>
                  <a:srgbClr val="231F20"/>
                </a:solidFill>
                <a:latin typeface="StoneSansStd-Medium"/>
                <a:cs typeface="StoneSansStd-Medium"/>
              </a:rPr>
              <a:t>child’s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education after high</a:t>
            </a:r>
            <a:r>
              <a:rPr sz="1000" spc="-11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school.  Your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child could also get $100 every year 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until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age 15. In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total,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child could receive 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up to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$2,000 in an</a:t>
            </a:r>
            <a:r>
              <a:rPr sz="1000" b="1" spc="-20" dirty="0">
                <a:solidFill>
                  <a:srgbClr val="231F20"/>
                </a:solidFill>
                <a:latin typeface="StoneSansStd-Semibold"/>
                <a:cs typeface="StoneSansStd-Semibold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StoneSansStd-Semibold"/>
                <a:cs typeface="StoneSansStd-Semibold"/>
              </a:rPr>
              <a:t>RESP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.</a:t>
            </a:r>
            <a:endParaRPr sz="1000" dirty="0">
              <a:latin typeface="StoneSansStd-Medium"/>
              <a:cs typeface="StoneSansStd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935" y="655421"/>
            <a:ext cx="2466584" cy="1833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5978"/>
            <a:ext cx="3312795" cy="315595"/>
          </a:xfrm>
          <a:custGeom>
            <a:avLst/>
            <a:gdLst/>
            <a:ahLst/>
            <a:cxnLst/>
            <a:rect l="l" t="t" r="r" b="b"/>
            <a:pathLst>
              <a:path w="3312795" h="315595">
                <a:moveTo>
                  <a:pt x="0" y="0"/>
                </a:moveTo>
                <a:lnTo>
                  <a:pt x="0" y="315175"/>
                </a:lnTo>
                <a:lnTo>
                  <a:pt x="3312414" y="315175"/>
                </a:lnTo>
                <a:lnTo>
                  <a:pt x="3312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" y="4876800"/>
            <a:ext cx="2268166" cy="25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551573"/>
            <a:ext cx="2642816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The money in an RESP can be used to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pay  for various expenses related to full-time  or part-time studies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in: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85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apprenticeship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programs;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90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CEGEPs;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85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colleges;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90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trade schools;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or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90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universities.</a:t>
            </a:r>
            <a:endParaRPr sz="1000" dirty="0">
              <a:latin typeface="StoneSansStd-Medium"/>
              <a:cs typeface="StoneSansStd-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61950" y="1987864"/>
            <a:ext cx="259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50"/>
              </a:lnSpc>
              <a:spcBef>
                <a:spcPts val="100"/>
              </a:spcBef>
            </a:pP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Is my child eligible</a:t>
            </a:r>
            <a:r>
              <a:rPr sz="1300" b="1" spc="-35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for</a:t>
            </a:r>
            <a:endParaRPr sz="1300" dirty="0">
              <a:latin typeface="Helvetica Neue LT Std 77"/>
              <a:cs typeface="Helvetica Neue LT Std 77"/>
            </a:endParaRPr>
          </a:p>
          <a:p>
            <a:pPr marL="12700">
              <a:lnSpc>
                <a:spcPts val="1750"/>
              </a:lnSpc>
            </a:pP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the Canada Learning</a:t>
            </a:r>
            <a:r>
              <a:rPr sz="1300" b="1" spc="-95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Bond?</a:t>
            </a:r>
            <a:endParaRPr sz="1300" dirty="0">
              <a:latin typeface="Helvetica Neue LT Std 77"/>
              <a:cs typeface="Helvetica Neue LT Std 7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667000"/>
            <a:ext cx="2508250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65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Your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child is eligible to receive the  Canada Learning Bond if he or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she: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85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was born on or after January 1,</a:t>
            </a:r>
            <a:r>
              <a:rPr sz="1000" spc="-8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2004;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90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is a resident of</a:t>
            </a: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Canada;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90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has a valid Social Insurance</a:t>
            </a:r>
            <a:r>
              <a:rPr sz="1000" spc="-7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Number;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85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is from a low-income family;</a:t>
            </a:r>
            <a:r>
              <a:rPr sz="1000" spc="-4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and</a:t>
            </a:r>
            <a:endParaRPr sz="1000" dirty="0">
              <a:latin typeface="StoneSansStd-Medium"/>
              <a:cs typeface="StoneSansStd-Medium"/>
            </a:endParaRPr>
          </a:p>
          <a:p>
            <a:pPr marL="121920" indent="-109220">
              <a:lnSpc>
                <a:spcPct val="100000"/>
              </a:lnSpc>
              <a:spcBef>
                <a:spcPts val="290"/>
              </a:spcBef>
              <a:buChar char="•"/>
              <a:tabLst>
                <a:tab pos="122555" algn="l"/>
              </a:tabLst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is named as a beneficiary in an</a:t>
            </a:r>
            <a:r>
              <a:rPr sz="1000" spc="-5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StoneSansStd-Medium"/>
                <a:cs typeface="StoneSansStd-Medium"/>
              </a:rPr>
              <a:t>RESP.</a:t>
            </a:r>
            <a:endParaRPr sz="1000" dirty="0">
              <a:latin typeface="StoneSansStd-Medium"/>
              <a:cs typeface="StoneSansStd-Medium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Children in care, for whom</a:t>
            </a:r>
            <a:r>
              <a:rPr sz="1000" spc="-2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</a:t>
            </a:r>
            <a:endParaRPr sz="1000" dirty="0">
              <a:latin typeface="StoneSansStd-Medium"/>
              <a:cs typeface="StoneSansStd-Medium"/>
            </a:endParaRPr>
          </a:p>
          <a:p>
            <a:pPr marL="12700" marR="5080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Children’s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Special Allowance is</a:t>
            </a:r>
            <a:r>
              <a:rPr sz="1000" spc="-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payable,  automatically qualify for the Canada  Learning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Bond.</a:t>
            </a:r>
            <a:endParaRPr sz="1000" dirty="0">
              <a:latin typeface="StoneSansStd-Medium"/>
              <a:cs typeface="StoneSansStd-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5978"/>
            <a:ext cx="3314699" cy="297422"/>
          </a:xfrm>
          <a:custGeom>
            <a:avLst/>
            <a:gdLst/>
            <a:ahLst/>
            <a:cxnLst/>
            <a:rect l="l" t="t" r="r" b="b"/>
            <a:pathLst>
              <a:path w="3312795" h="315595">
                <a:moveTo>
                  <a:pt x="0" y="0"/>
                </a:moveTo>
                <a:lnTo>
                  <a:pt x="0" y="315175"/>
                </a:lnTo>
                <a:lnTo>
                  <a:pt x="3312414" y="315175"/>
                </a:lnTo>
                <a:lnTo>
                  <a:pt x="3312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451" y="303780"/>
            <a:ext cx="237566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HelveticaNeueLTStd-Cn"/>
                <a:cs typeface="HelveticaNeueLTStd-Cn"/>
              </a:rPr>
              <a:t>CANADA </a:t>
            </a:r>
            <a:r>
              <a:rPr sz="1000" spc="80" dirty="0">
                <a:solidFill>
                  <a:srgbClr val="FFFFFF"/>
                </a:solidFill>
                <a:latin typeface="HelveticaNeueLTStd-Cn"/>
                <a:cs typeface="HelveticaNeueLTStd-Cn"/>
              </a:rPr>
              <a:t>LEARNING</a:t>
            </a:r>
            <a:r>
              <a:rPr sz="1000" spc="265" dirty="0">
                <a:solidFill>
                  <a:srgbClr val="FFFFFF"/>
                </a:solidFill>
                <a:latin typeface="HelveticaNeueLTStd-Cn"/>
                <a:cs typeface="HelveticaNeueLTStd-Cn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HelveticaNeueLTStd-Cn"/>
                <a:cs typeface="HelveticaNeueLTStd-Cn"/>
              </a:rPr>
              <a:t>BOND</a:t>
            </a:r>
            <a:r>
              <a:rPr sz="1000" spc="-140" dirty="0">
                <a:solidFill>
                  <a:srgbClr val="FFFFFF"/>
                </a:solidFill>
                <a:latin typeface="HelveticaNeueLTStd-Cn"/>
                <a:cs typeface="HelveticaNeueLTStd-Cn"/>
              </a:rPr>
              <a:t> </a:t>
            </a:r>
            <a:endParaRPr sz="1000" dirty="0">
              <a:latin typeface="HelveticaNeueLTStd-Cn"/>
              <a:cs typeface="HelveticaNeueLTStd-C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406" y="5468375"/>
            <a:ext cx="2644394" cy="184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675764"/>
            <a:ext cx="2527300" cy="452175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What is a Registered</a:t>
            </a:r>
            <a:r>
              <a:rPr sz="1300" b="1" spc="-100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Education  Savings Plan</a:t>
            </a:r>
            <a:r>
              <a:rPr sz="1300" b="1" spc="-15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(RESP)?</a:t>
            </a:r>
            <a:endParaRPr sz="1300" dirty="0">
              <a:latin typeface="Helvetica Neue LT Std 77"/>
              <a:cs typeface="Helvetica Neue LT Std 77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An RESP is an education savings account  that helps you, your family or your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friends  save early for a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child’s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education after  high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school.</a:t>
            </a:r>
            <a:endParaRPr sz="1000" dirty="0">
              <a:latin typeface="StoneSansStd-Medium"/>
              <a:cs typeface="StoneSansStd-Medium"/>
            </a:endParaRPr>
          </a:p>
          <a:p>
            <a:pPr marL="12700" marR="180975">
              <a:lnSpc>
                <a:spcPct val="100000"/>
              </a:lnSpc>
              <a:spcBef>
                <a:spcPts val="720"/>
              </a:spcBef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The Canada Learning Bond is money  directly deposited by the Government  of Canada into an RESP for children of  low-income families. </a:t>
            </a:r>
            <a:r>
              <a:rPr sz="1000" b="1" spc="-25" dirty="0">
                <a:solidFill>
                  <a:srgbClr val="231F20"/>
                </a:solidFill>
                <a:latin typeface="StoneSansStd-Semibold"/>
                <a:cs typeface="StoneSansStd-Semibold"/>
              </a:rPr>
              <a:t>You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do not</a:t>
            </a:r>
            <a:r>
              <a:rPr sz="1000" b="1" spc="-80" dirty="0">
                <a:solidFill>
                  <a:srgbClr val="231F20"/>
                </a:solidFill>
                <a:latin typeface="StoneSansStd-Semibold"/>
                <a:cs typeface="StoneSansStd-Semibol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need  to add any money in the RESP</a:t>
            </a:r>
            <a:r>
              <a:rPr sz="1000" b="1" spc="-60" dirty="0">
                <a:solidFill>
                  <a:srgbClr val="231F20"/>
                </a:solidFill>
                <a:latin typeface="StoneSansStd-Semibold"/>
                <a:cs typeface="StoneSansStd-Semibol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for</a:t>
            </a:r>
            <a:endParaRPr sz="1000" dirty="0">
              <a:latin typeface="StoneSansStd-Semibold"/>
              <a:cs typeface="StoneSansStd-Semibold"/>
            </a:endParaRPr>
          </a:p>
          <a:p>
            <a:pPr marL="12700" marR="63055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a child to receive the</a:t>
            </a:r>
            <a:r>
              <a:rPr sz="1000" b="1" spc="-100" dirty="0">
                <a:solidFill>
                  <a:srgbClr val="231F20"/>
                </a:solidFill>
                <a:latin typeface="StoneSansStd-Semibold"/>
                <a:cs typeface="StoneSansStd-Semibol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Canada  Learning</a:t>
            </a:r>
            <a:r>
              <a:rPr sz="1000" b="1" spc="-5" dirty="0">
                <a:solidFill>
                  <a:srgbClr val="231F20"/>
                </a:solidFill>
                <a:latin typeface="StoneSansStd-Semibold"/>
                <a:cs typeface="StoneSansStd-Semibol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Bond.</a:t>
            </a:r>
            <a:endParaRPr sz="1000" dirty="0">
              <a:latin typeface="StoneSansStd-Semibold"/>
              <a:cs typeface="StoneSansStd-Semi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702945">
              <a:lnSpc>
                <a:spcPts val="1700"/>
              </a:lnSpc>
            </a:pP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Why should I save for  my </a:t>
            </a:r>
            <a:r>
              <a:rPr sz="1300" b="1" spc="-10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child’s</a:t>
            </a:r>
            <a:r>
              <a:rPr sz="1300" b="1" spc="-90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education?</a:t>
            </a:r>
            <a:endParaRPr sz="1300" dirty="0">
              <a:latin typeface="Helvetica Neue LT Std 77"/>
              <a:cs typeface="Helvetica Neue LT Std 77"/>
            </a:endParaRPr>
          </a:p>
          <a:p>
            <a:pPr marL="12700" marR="390525">
              <a:lnSpc>
                <a:spcPct val="100000"/>
              </a:lnSpc>
              <a:spcBef>
                <a:spcPts val="580"/>
              </a:spcBef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Saving just a dollar a day can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make  a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difference.</a:t>
            </a:r>
            <a:endParaRPr sz="1000" dirty="0">
              <a:latin typeface="StoneSansStd-Medium"/>
              <a:cs typeface="StoneSansStd-Medium"/>
            </a:endParaRPr>
          </a:p>
          <a:p>
            <a:pPr marL="12700" marR="179070">
              <a:lnSpc>
                <a:spcPct val="100000"/>
              </a:lnSpc>
              <a:spcBef>
                <a:spcPts val="720"/>
              </a:spcBef>
            </a:pP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With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StoneSansStd-Medium"/>
                <a:cs typeface="StoneSansStd-Medium"/>
              </a:rPr>
              <a:t>RESP,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you can help turn your 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child’s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dreams into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reality.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In addition  to the Canada Learning Bond, if you  add money to the RESP for your</a:t>
            </a:r>
            <a:r>
              <a:rPr sz="1000" spc="-9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child’s 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education after high school, he or she  could receive the Canada Education  Savings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Grant.</a:t>
            </a:r>
            <a:endParaRPr sz="1000" dirty="0">
              <a:latin typeface="StoneSansStd-Medium"/>
              <a:cs typeface="StoneSansStd-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5978"/>
            <a:ext cx="3312795" cy="315595"/>
          </a:xfrm>
          <a:custGeom>
            <a:avLst/>
            <a:gdLst/>
            <a:ahLst/>
            <a:cxnLst/>
            <a:rect l="l" t="t" r="r" b="b"/>
            <a:pathLst>
              <a:path w="3312795" h="315595">
                <a:moveTo>
                  <a:pt x="0" y="0"/>
                </a:moveTo>
                <a:lnTo>
                  <a:pt x="0" y="315175"/>
                </a:lnTo>
                <a:lnTo>
                  <a:pt x="3312414" y="315175"/>
                </a:lnTo>
                <a:lnTo>
                  <a:pt x="3312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691766"/>
            <a:ext cx="2415540" cy="40087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135255">
              <a:lnSpc>
                <a:spcPts val="1700"/>
              </a:lnSpc>
              <a:spcBef>
                <a:spcPts val="240"/>
              </a:spcBef>
            </a:pP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What is the Canada</a:t>
            </a:r>
            <a:r>
              <a:rPr sz="1300" b="1" spc="-100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Education </a:t>
            </a:r>
            <a:r>
              <a:rPr sz="1300" b="1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Savings</a:t>
            </a:r>
            <a:r>
              <a:rPr sz="1300" b="1" spc="-5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Grant?</a:t>
            </a:r>
            <a:endParaRPr sz="1300" dirty="0">
              <a:latin typeface="Helvetica Neue LT Std 77"/>
              <a:cs typeface="Helvetica Neue LT Std 77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The </a:t>
            </a:r>
            <a:r>
              <a:rPr sz="1000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Medium"/>
                <a:cs typeface="StoneSansStd-Medium"/>
                <a:hlinkClick r:id="rId2"/>
              </a:rPr>
              <a:t>Canada Education Savings</a:t>
            </a:r>
            <a:r>
              <a:rPr sz="1000" u="sng" spc="-40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Medium"/>
                <a:cs typeface="StoneSansStd-Medium"/>
                <a:hlinkClick r:id="rId2"/>
              </a:rPr>
              <a:t> </a:t>
            </a:r>
            <a:r>
              <a:rPr sz="1000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Medium"/>
                <a:cs typeface="StoneSansStd-Medium"/>
                <a:hlinkClick r:id="rId2"/>
              </a:rPr>
              <a:t>Grant</a:t>
            </a:r>
            <a:endParaRPr sz="1000" dirty="0">
              <a:latin typeface="StoneSansStd-Medium"/>
              <a:cs typeface="StoneSansStd-Medium"/>
            </a:endParaRPr>
          </a:p>
          <a:p>
            <a:pPr marL="12700" marR="20955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is money deposited by the Government  of Canada into an RESP for your child. 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The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amount could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be up to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$500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per </a:t>
            </a:r>
            <a:r>
              <a:rPr sz="1000" spc="-25" dirty="0">
                <a:solidFill>
                  <a:srgbClr val="231F20"/>
                </a:solidFill>
                <a:latin typeface="StoneSansStd-Medium"/>
                <a:cs typeface="StoneSansStd-Medium"/>
              </a:rPr>
              <a:t>year, 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depending on how much you contribute  to an RESP for your child. If your family  income is </a:t>
            </a: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low,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it could also provide an  additional amount of up to $100 each  year in the </a:t>
            </a:r>
            <a:r>
              <a:rPr sz="1000" spc="-30" dirty="0">
                <a:solidFill>
                  <a:srgbClr val="231F20"/>
                </a:solidFill>
                <a:latin typeface="StoneSansStd-Medium"/>
                <a:cs typeface="StoneSansStd-Medium"/>
              </a:rPr>
              <a:t>RESP.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 child could receive a  total of up to $7,200 in Canada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Education  Savings Grants in an RESP for their studies  after high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school.</a:t>
            </a:r>
            <a:endParaRPr sz="1000" dirty="0">
              <a:latin typeface="StoneSansStd-Medium"/>
              <a:cs typeface="StoneSansStd-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6985">
              <a:lnSpc>
                <a:spcPts val="1700"/>
              </a:lnSpc>
            </a:pP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Will the Canada Learning Bond </a:t>
            </a:r>
            <a:r>
              <a:rPr sz="1300" b="1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money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affect other</a:t>
            </a:r>
            <a:r>
              <a:rPr sz="1300" b="1" spc="-90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Government </a:t>
            </a:r>
            <a:r>
              <a:rPr sz="1300" b="1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of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Canada benefits I</a:t>
            </a:r>
            <a:r>
              <a:rPr sz="1300" b="1" spc="-50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receive?</a:t>
            </a:r>
            <a:endParaRPr sz="1300" dirty="0">
              <a:latin typeface="Helvetica Neue LT Std 77"/>
              <a:cs typeface="Helvetica Neue LT Std 77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Canada Learning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Bond and the </a:t>
            </a: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Canada  Education Savings Grant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will not</a:t>
            </a:r>
            <a:r>
              <a:rPr sz="1000" spc="-13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affect</a:t>
            </a:r>
            <a:r>
              <a:rPr sz="1000" spc="-4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other 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Government of Canada</a:t>
            </a: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benefits.</a:t>
            </a:r>
            <a:endParaRPr sz="1000" dirty="0">
              <a:latin typeface="StoneSansStd-Medium"/>
              <a:cs typeface="StoneSansStd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5978"/>
            <a:ext cx="3312795" cy="315595"/>
          </a:xfrm>
          <a:custGeom>
            <a:avLst/>
            <a:gdLst/>
            <a:ahLst/>
            <a:cxnLst/>
            <a:rect l="l" t="t" r="r" b="b"/>
            <a:pathLst>
              <a:path w="3312795" h="315595">
                <a:moveTo>
                  <a:pt x="0" y="0"/>
                </a:moveTo>
                <a:lnTo>
                  <a:pt x="0" y="315175"/>
                </a:lnTo>
                <a:lnTo>
                  <a:pt x="3312414" y="315175"/>
                </a:lnTo>
                <a:lnTo>
                  <a:pt x="3312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452" y="303781"/>
            <a:ext cx="19698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HelveticaNeueLTStd-Cn"/>
                <a:cs typeface="HelveticaNeueLTStd-Cn"/>
              </a:rPr>
              <a:t>CANADA </a:t>
            </a:r>
            <a:r>
              <a:rPr sz="1000" spc="80" dirty="0">
                <a:solidFill>
                  <a:srgbClr val="FFFFFF"/>
                </a:solidFill>
                <a:latin typeface="HelveticaNeueLTStd-Cn"/>
                <a:cs typeface="HelveticaNeueLTStd-Cn"/>
              </a:rPr>
              <a:t>LEARNING</a:t>
            </a:r>
            <a:r>
              <a:rPr sz="1000" spc="265" dirty="0">
                <a:solidFill>
                  <a:srgbClr val="FFFFFF"/>
                </a:solidFill>
                <a:latin typeface="HelveticaNeueLTStd-Cn"/>
                <a:cs typeface="HelveticaNeueLTStd-Cn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HelveticaNeueLTStd-Cn"/>
                <a:cs typeface="HelveticaNeueLTStd-Cn"/>
              </a:rPr>
              <a:t>BOND</a:t>
            </a:r>
            <a:r>
              <a:rPr sz="1000" spc="-140" dirty="0">
                <a:solidFill>
                  <a:srgbClr val="FFFFFF"/>
                </a:solidFill>
                <a:latin typeface="HelveticaNeueLTStd-Cn"/>
                <a:cs typeface="HelveticaNeueLTStd-Cn"/>
              </a:rPr>
              <a:t> </a:t>
            </a:r>
            <a:endParaRPr sz="1000" dirty="0">
              <a:latin typeface="HelveticaNeueLTStd-Cn"/>
              <a:cs typeface="HelveticaNeueLTStd-C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44500" y="675764"/>
            <a:ext cx="2359025" cy="430117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How do I open an RESP and  get the Canada Learning Bond </a:t>
            </a:r>
            <a:r>
              <a:rPr sz="1300" b="1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and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Canada</a:t>
            </a:r>
            <a:r>
              <a:rPr sz="1300" b="1" spc="-70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Education</a:t>
            </a:r>
            <a:r>
              <a:rPr sz="1300" b="1" spc="-35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Savings </a:t>
            </a:r>
            <a:r>
              <a:rPr sz="1300" b="1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Grant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for a</a:t>
            </a:r>
            <a:r>
              <a:rPr sz="1300" b="1" spc="-15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 </a:t>
            </a:r>
            <a:r>
              <a:rPr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child?</a:t>
            </a:r>
            <a:endParaRPr sz="1300" dirty="0">
              <a:latin typeface="Helvetica Neue LT Std 77"/>
              <a:cs typeface="Helvetica Neue LT Std 77"/>
            </a:endParaRPr>
          </a:p>
          <a:p>
            <a:pPr marL="12700" marR="60960">
              <a:lnSpc>
                <a:spcPct val="100000"/>
              </a:lnSpc>
              <a:spcBef>
                <a:spcPts val="580"/>
              </a:spcBef>
            </a:pP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You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can open an RESP at a financial 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institution, such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as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bank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or</a:t>
            </a:r>
            <a:r>
              <a:rPr sz="1000" spc="-1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credit</a:t>
            </a:r>
            <a:r>
              <a:rPr sz="1000" spc="-3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union, 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or through a certified financial planner 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or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group plan </a:t>
            </a:r>
            <a:r>
              <a:rPr sz="1000" spc="-25" dirty="0">
                <a:solidFill>
                  <a:srgbClr val="231F20"/>
                </a:solidFill>
                <a:latin typeface="StoneSansStd-Medium"/>
                <a:cs typeface="StoneSansStd-Medium"/>
              </a:rPr>
              <a:t>dealer.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These institutions, 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planners and dealers are</a:t>
            </a:r>
            <a:r>
              <a:rPr sz="1000" spc="-2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known</a:t>
            </a:r>
            <a:endParaRPr sz="1000" dirty="0">
              <a:latin typeface="StoneSansStd-Medium"/>
              <a:cs typeface="StoneSansStd-Mediu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as RESP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providers.</a:t>
            </a:r>
            <a:endParaRPr sz="1000" dirty="0">
              <a:latin typeface="StoneSansStd-Medium"/>
              <a:cs typeface="StoneSansStd-Medium"/>
            </a:endParaRPr>
          </a:p>
          <a:p>
            <a:pPr marL="12700" marR="200025">
              <a:lnSpc>
                <a:spcPts val="1180"/>
              </a:lnSpc>
              <a:spcBef>
                <a:spcPts val="755"/>
              </a:spcBef>
            </a:pPr>
            <a:r>
              <a:rPr sz="1200" b="1" dirty="0">
                <a:solidFill>
                  <a:srgbClr val="004472"/>
                </a:solidFill>
                <a:latin typeface="Helvetica Neue LT Std 77"/>
                <a:cs typeface="Helvetica Neue LT Std 77"/>
              </a:rPr>
              <a:t>Step 1 –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Get a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Social Insurance  Number (SIN)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for your child.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It’s</a:t>
            </a:r>
            <a:r>
              <a:rPr sz="1000" spc="-10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free.</a:t>
            </a:r>
            <a:endParaRPr sz="1000" dirty="0">
              <a:latin typeface="StoneSansStd-Medium"/>
              <a:cs typeface="StoneSansStd-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Call 1 800 O-Canada</a:t>
            </a:r>
            <a:r>
              <a:rPr sz="1000" spc="-7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(1-800-622-6232),</a:t>
            </a:r>
            <a:endParaRPr sz="1000" dirty="0">
              <a:latin typeface="StoneSansStd-Medium"/>
              <a:cs typeface="StoneSansStd-Medium"/>
            </a:endParaRPr>
          </a:p>
          <a:p>
            <a:pPr marL="12700" marR="76835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click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Medium"/>
                <a:cs typeface="StoneSansStd-Medium"/>
                <a:hlinkClick r:id="rId2"/>
              </a:rPr>
              <a:t>canada.ca/social-insurance-number </a:t>
            </a:r>
            <a:r>
              <a:rPr sz="1000" dirty="0">
                <a:solidFill>
                  <a:srgbClr val="004472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for more information or visit a Service  Canada Centre near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you.</a:t>
            </a:r>
            <a:endParaRPr sz="1000" dirty="0">
              <a:latin typeface="StoneSansStd-Medium"/>
              <a:cs typeface="StoneSansStd-Medium"/>
            </a:endParaRPr>
          </a:p>
          <a:p>
            <a:pPr marL="12700" marR="106045">
              <a:lnSpc>
                <a:spcPts val="1180"/>
              </a:lnSpc>
              <a:spcBef>
                <a:spcPts val="760"/>
              </a:spcBef>
            </a:pPr>
            <a:r>
              <a:rPr sz="1200" b="1" dirty="0">
                <a:solidFill>
                  <a:srgbClr val="004472"/>
                </a:solidFill>
                <a:latin typeface="Helvetica Neue LT Std 77"/>
                <a:cs typeface="Helvetica Neue LT Std 77"/>
              </a:rPr>
              <a:t>Step 2 –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Find an RESP provider that 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offers the Canada Learning </a:t>
            </a:r>
            <a:r>
              <a:rPr sz="1000" b="1" spc="-5" dirty="0">
                <a:solidFill>
                  <a:srgbClr val="231F20"/>
                </a:solidFill>
                <a:latin typeface="StoneSansStd-Semibold"/>
                <a:cs typeface="StoneSansStd-Semibold"/>
              </a:rPr>
              <a:t>Bond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. 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Some</a:t>
            </a:r>
            <a:r>
              <a:rPr sz="1000" spc="-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RESP</a:t>
            </a:r>
            <a:r>
              <a:rPr sz="1000" spc="-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providers</a:t>
            </a:r>
            <a:r>
              <a:rPr sz="1000" spc="-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may</a:t>
            </a:r>
            <a:r>
              <a:rPr sz="1000" spc="-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ask</a:t>
            </a:r>
            <a:r>
              <a:rPr sz="1000" spc="-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to</a:t>
            </a:r>
            <a:r>
              <a:rPr sz="1000" spc="-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pay 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for their services, and put conditions</a:t>
            </a:r>
            <a:r>
              <a:rPr sz="1000" spc="-9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on  RESPs, so it is important to ask the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right  questions and get all the facts to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ensure </a:t>
            </a:r>
            <a:r>
              <a:rPr sz="1000" dirty="0" smtClean="0">
                <a:solidFill>
                  <a:srgbClr val="231F20"/>
                </a:solidFill>
                <a:latin typeface="StoneSansStd-Medium"/>
                <a:cs typeface="StoneSansStd-Medium"/>
              </a:rPr>
              <a:t>you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find the RESP provider that is right  for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you.</a:t>
            </a:r>
            <a:endParaRPr sz="1000" dirty="0">
              <a:latin typeface="StoneSansStd-Medium"/>
              <a:cs typeface="StoneSansStd-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5978"/>
            <a:ext cx="3312795" cy="315595"/>
          </a:xfrm>
          <a:custGeom>
            <a:avLst/>
            <a:gdLst/>
            <a:ahLst/>
            <a:cxnLst/>
            <a:rect l="l" t="t" r="r" b="b"/>
            <a:pathLst>
              <a:path w="3312795" h="315595">
                <a:moveTo>
                  <a:pt x="0" y="0"/>
                </a:moveTo>
                <a:lnTo>
                  <a:pt x="0" y="315175"/>
                </a:lnTo>
                <a:lnTo>
                  <a:pt x="3312414" y="315175"/>
                </a:lnTo>
                <a:lnTo>
                  <a:pt x="3312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47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91766"/>
            <a:ext cx="2415540" cy="566308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lvl="0">
              <a:spcBef>
                <a:spcPts val="385"/>
              </a:spcBef>
            </a:pPr>
            <a:r>
              <a:rPr lang="en-CA"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You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may wish to</a:t>
            </a:r>
            <a:r>
              <a:rPr lang="en-CA" sz="1000" spc="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ask:</a:t>
            </a:r>
            <a:endParaRPr lang="en-CA"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 marL="121920" marR="90805" lvl="0" indent="-109220">
              <a:spcBef>
                <a:spcPts val="290"/>
              </a:spcBef>
              <a:buFontTx/>
              <a:buChar char="•"/>
              <a:tabLst>
                <a:tab pos="122555" algn="l"/>
              </a:tabLst>
            </a:pPr>
            <a:r>
              <a:rPr lang="en-CA"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if </a:t>
            </a:r>
            <a:r>
              <a:rPr lang="en-CA"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they offer </a:t>
            </a:r>
            <a:r>
              <a:rPr lang="en-CA"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the </a:t>
            </a:r>
            <a:r>
              <a:rPr lang="en-CA" sz="1000" b="1" spc="-15" dirty="0">
                <a:solidFill>
                  <a:srgbClr val="231F20"/>
                </a:solidFill>
                <a:latin typeface="StoneSansStd-Semibold"/>
                <a:cs typeface="StoneSansStd-Semibold"/>
              </a:rPr>
              <a:t>Canada Learning</a:t>
            </a:r>
            <a:r>
              <a:rPr lang="en-CA" sz="1000" b="1" spc="-155" dirty="0">
                <a:solidFill>
                  <a:srgbClr val="231F20"/>
                </a:solidFill>
                <a:latin typeface="StoneSansStd-Semibold"/>
                <a:cs typeface="StoneSansStd-Semibold"/>
              </a:rPr>
              <a:t> </a:t>
            </a:r>
            <a:r>
              <a:rPr lang="en-CA" sz="1000" b="1" spc="-15" dirty="0">
                <a:solidFill>
                  <a:srgbClr val="231F20"/>
                </a:solidFill>
                <a:latin typeface="StoneSansStd-Semibold"/>
                <a:cs typeface="StoneSansStd-Semibold"/>
              </a:rPr>
              <a:t>Bond 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and the </a:t>
            </a:r>
            <a:r>
              <a:rPr lang="en-CA"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Canada Education Savings  </a:t>
            </a:r>
            <a:r>
              <a:rPr lang="en-CA" sz="1000" b="1" spc="-5" dirty="0">
                <a:solidFill>
                  <a:srgbClr val="231F20"/>
                </a:solidFill>
                <a:latin typeface="StoneSansStd-Semibold"/>
                <a:cs typeface="StoneSansStd-Semibold"/>
              </a:rPr>
              <a:t>Grant</a:t>
            </a:r>
            <a:r>
              <a:rPr lang="en-CA"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;</a:t>
            </a:r>
            <a:endParaRPr lang="en-CA"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 marL="121920" marR="419100" lvl="0" indent="-109220">
              <a:spcBef>
                <a:spcPts val="285"/>
              </a:spcBef>
              <a:buFontTx/>
              <a:buChar char="•"/>
              <a:tabLst>
                <a:tab pos="122555" algn="l"/>
              </a:tabLst>
            </a:pP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what types of RESPs they offer  </a:t>
            </a:r>
            <a:r>
              <a:rPr lang="en-CA"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(family,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individual or group) and  the advantages and risks of</a:t>
            </a:r>
            <a:r>
              <a:rPr lang="en-CA"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each;</a:t>
            </a:r>
            <a:endParaRPr lang="en-CA"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 marL="121920" marR="81915" lvl="0" indent="-109220">
              <a:spcBef>
                <a:spcPts val="290"/>
              </a:spcBef>
              <a:buFontTx/>
              <a:buChar char="•"/>
              <a:tabLst>
                <a:tab pos="122555" algn="l"/>
              </a:tabLst>
            </a:pPr>
            <a:r>
              <a:rPr lang="en-CA"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what </a:t>
            </a:r>
            <a:r>
              <a:rPr lang="en-CA"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investment products </a:t>
            </a:r>
            <a:r>
              <a:rPr lang="en-CA"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they </a:t>
            </a:r>
            <a:r>
              <a:rPr lang="en-CA"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offer</a:t>
            </a:r>
            <a:r>
              <a:rPr lang="en-CA" sz="1000" spc="-17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and 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the advantages and risks of each;</a:t>
            </a:r>
            <a:r>
              <a:rPr lang="en-CA" sz="1000" spc="-7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and</a:t>
            </a:r>
            <a:endParaRPr lang="en-CA"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 marL="121920" marR="604520" lvl="0" indent="-109220">
              <a:spcBef>
                <a:spcPts val="290"/>
              </a:spcBef>
              <a:buFontTx/>
              <a:buChar char="•"/>
              <a:tabLst>
                <a:tab pos="122555" algn="l"/>
              </a:tabLst>
            </a:pP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what their administration</a:t>
            </a:r>
            <a:r>
              <a:rPr lang="en-CA"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fees  and penalties</a:t>
            </a:r>
            <a:r>
              <a:rPr lang="en-CA"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are.</a:t>
            </a:r>
            <a:endParaRPr lang="en-CA"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 marL="12700" marR="5080" lvl="0">
              <a:spcBef>
                <a:spcPts val="285"/>
              </a:spcBef>
            </a:pP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For additional questions to help you find  </a:t>
            </a:r>
            <a:r>
              <a:rPr lang="en-CA"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the RESP </a:t>
            </a:r>
            <a:r>
              <a:rPr lang="en-CA"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provider </a:t>
            </a:r>
            <a:r>
              <a:rPr lang="en-CA"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that best </a:t>
            </a:r>
            <a:r>
              <a:rPr lang="en-CA"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suits</a:t>
            </a:r>
            <a:r>
              <a:rPr lang="en-CA" sz="1000" spc="-204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your</a:t>
            </a:r>
            <a:r>
              <a:rPr lang="en-CA" sz="1000" spc="-5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needs, 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visit the RESP page on</a:t>
            </a:r>
            <a:r>
              <a:rPr lang="en-CA" sz="1000" spc="-3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Canada.ca.</a:t>
            </a:r>
            <a:endParaRPr lang="en-CA"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 marL="12700" marR="504825" lvl="0">
              <a:lnSpc>
                <a:spcPts val="1180"/>
              </a:lnSpc>
              <a:spcBef>
                <a:spcPts val="755"/>
              </a:spcBef>
            </a:pPr>
            <a:r>
              <a:rPr lang="en-CA" sz="1200" b="1" dirty="0">
                <a:solidFill>
                  <a:srgbClr val="004472"/>
                </a:solidFill>
                <a:latin typeface="Helvetica Neue LT Std 77"/>
                <a:cs typeface="Helvetica Neue LT Std 77"/>
              </a:rPr>
              <a:t>Step 3 –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Open an </a:t>
            </a:r>
            <a:r>
              <a:rPr lang="en-CA" sz="1000" spc="-30" dirty="0">
                <a:solidFill>
                  <a:srgbClr val="231F20"/>
                </a:solidFill>
                <a:latin typeface="StoneSansStd-Medium"/>
                <a:cs typeface="StoneSansStd-Medium"/>
              </a:rPr>
              <a:t>RESP. </a:t>
            </a:r>
            <a:r>
              <a:rPr lang="en-CA" sz="1000" spc="-20" dirty="0">
                <a:solidFill>
                  <a:srgbClr val="231F20"/>
                </a:solidFill>
                <a:latin typeface="StoneSansStd-Medium"/>
                <a:cs typeface="StoneSansStd-Medium"/>
              </a:rPr>
              <a:t>You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can  ask the RESP provider to help</a:t>
            </a:r>
            <a:r>
              <a:rPr lang="en-CA"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you</a:t>
            </a:r>
            <a:endParaRPr lang="en-CA"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 marL="12700" marR="116205" lvl="0">
              <a:lnSpc>
                <a:spcPts val="1180"/>
              </a:lnSpc>
              <a:spcBef>
                <a:spcPts val="5"/>
              </a:spcBef>
            </a:pP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complete the application form entitled:  </a:t>
            </a:r>
            <a:r>
              <a:rPr lang="en-CA"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“APPLICATION: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Basic and Additional  Canada Education Savings Grant</a:t>
            </a:r>
            <a:r>
              <a:rPr lang="en-CA"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(CESG)  and Canada Learning Bond</a:t>
            </a:r>
            <a:r>
              <a:rPr lang="en-CA" sz="1000" spc="-3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(CLB</a:t>
            </a:r>
            <a:r>
              <a:rPr lang="en-CA" sz="1000" dirty="0" smtClean="0">
                <a:solidFill>
                  <a:srgbClr val="231F20"/>
                </a:solidFill>
                <a:latin typeface="StoneSansStd-Medium"/>
                <a:cs typeface="StoneSansStd-Medium"/>
              </a:rPr>
              <a:t>)”.</a:t>
            </a:r>
            <a:endParaRPr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>
              <a:spcBef>
                <a:spcPts val="25"/>
              </a:spcBef>
            </a:pPr>
            <a:endParaRPr sz="13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985">
              <a:lnSpc>
                <a:spcPts val="1700"/>
              </a:lnSpc>
            </a:pPr>
            <a:r>
              <a:rPr sz="1300" b="1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W</a:t>
            </a:r>
            <a:r>
              <a:rPr lang="en-CA" sz="1300" b="1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here can I get help or </a:t>
            </a:r>
          </a:p>
          <a:p>
            <a:pPr marL="12700" marR="6985">
              <a:lnSpc>
                <a:spcPts val="1700"/>
              </a:lnSpc>
            </a:pPr>
            <a:r>
              <a:rPr lang="en-CA" sz="1300" b="1" dirty="0">
                <a:solidFill>
                  <a:srgbClr val="BA0840"/>
                </a:solidFill>
                <a:latin typeface="Helvetica Neue LT Std 77"/>
                <a:cs typeface="Helvetica Neue LT Std 77"/>
              </a:rPr>
              <a:t>m</a:t>
            </a:r>
            <a:r>
              <a:rPr lang="en-CA" sz="1300" b="1" dirty="0" smtClean="0">
                <a:solidFill>
                  <a:srgbClr val="BA0840"/>
                </a:solidFill>
                <a:latin typeface="Helvetica Neue LT Std 77"/>
                <a:cs typeface="Helvetica Neue LT Std 77"/>
              </a:rPr>
              <a:t>ore information?</a:t>
            </a:r>
            <a:endParaRPr sz="1300" dirty="0">
              <a:solidFill>
                <a:prstClr val="black"/>
              </a:solidFill>
              <a:latin typeface="Helvetica Neue LT Std 77"/>
              <a:cs typeface="Helvetica Neue LT Std 77"/>
            </a:endParaRPr>
          </a:p>
          <a:p>
            <a:pPr marL="12700" lvl="0">
              <a:spcBef>
                <a:spcPts val="580"/>
              </a:spcBef>
            </a:pPr>
            <a:r>
              <a:rPr lang="en-CA" sz="1000" b="1" dirty="0">
                <a:solidFill>
                  <a:srgbClr val="231F20"/>
                </a:solidFill>
                <a:latin typeface="ITC Stone Sans Std"/>
                <a:cs typeface="ITC Stone Sans Std"/>
              </a:rPr>
              <a:t>Government of</a:t>
            </a:r>
            <a:r>
              <a:rPr lang="en-CA" sz="1000" b="1" spc="-10" dirty="0">
                <a:solidFill>
                  <a:srgbClr val="231F20"/>
                </a:solidFill>
                <a:latin typeface="ITC Stone Sans Std"/>
                <a:cs typeface="ITC Stone Sans Std"/>
              </a:rPr>
              <a:t> </a:t>
            </a:r>
            <a:r>
              <a:rPr lang="en-CA" sz="1000" b="1" dirty="0">
                <a:solidFill>
                  <a:srgbClr val="231F20"/>
                </a:solidFill>
                <a:latin typeface="ITC Stone Sans Std"/>
                <a:cs typeface="ITC Stone Sans Std"/>
              </a:rPr>
              <a:t>Canada</a:t>
            </a:r>
            <a:endParaRPr lang="en-CA" sz="1000" dirty="0">
              <a:solidFill>
                <a:prstClr val="black"/>
              </a:solidFill>
              <a:latin typeface="ITC Stone Sans Std"/>
              <a:cs typeface="ITC Stone Sans Std"/>
            </a:endParaRPr>
          </a:p>
          <a:p>
            <a:pPr marL="254000" lvl="0">
              <a:spcBef>
                <a:spcPts val="290"/>
              </a:spcBef>
            </a:pPr>
            <a:r>
              <a:rPr lang="en-CA"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1 800 O-Canada</a:t>
            </a:r>
            <a:r>
              <a:rPr lang="en-CA" sz="1000" b="1" spc="-50" dirty="0">
                <a:solidFill>
                  <a:srgbClr val="231F20"/>
                </a:solidFill>
                <a:latin typeface="StoneSansStd-Semibold"/>
                <a:cs typeface="StoneSansStd-Semibold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(1-800-622-6232)</a:t>
            </a:r>
            <a:endParaRPr lang="en-CA"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 marL="254000" lvl="0"/>
            <a:r>
              <a:rPr lang="en-CA" sz="1000" spc="-15" dirty="0">
                <a:solidFill>
                  <a:srgbClr val="231F20"/>
                </a:solidFill>
                <a:latin typeface="StoneSansStd-Medium"/>
                <a:cs typeface="StoneSansStd-Medium"/>
              </a:rPr>
              <a:t>TTY:</a:t>
            </a:r>
            <a:r>
              <a:rPr lang="en-CA"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1-800-926-9105</a:t>
            </a:r>
            <a:endParaRPr lang="en-CA" sz="1000" dirty="0">
              <a:solidFill>
                <a:prstClr val="black"/>
              </a:solidFill>
              <a:latin typeface="StoneSansStd-Semibold"/>
              <a:cs typeface="StoneSansStd-Semibold"/>
            </a:endParaRPr>
          </a:p>
          <a:p>
            <a:pPr marL="254000" lvl="0">
              <a:spcBef>
                <a:spcPts val="290"/>
              </a:spcBef>
            </a:pP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Visit a </a:t>
            </a:r>
            <a:r>
              <a:rPr lang="en-CA" sz="1000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Medium"/>
                <a:cs typeface="StoneSansStd-Medium"/>
                <a:hlinkClick r:id="rId2"/>
              </a:rPr>
              <a:t>Service Canada office</a:t>
            </a:r>
            <a:r>
              <a:rPr lang="en-CA" sz="1000" dirty="0">
                <a:solidFill>
                  <a:srgbClr val="004472"/>
                </a:solidFill>
                <a:latin typeface="StoneSansStd-Medium"/>
                <a:cs typeface="StoneSansStd-Medium"/>
                <a:hlinkClick r:id="rId2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near</a:t>
            </a:r>
            <a:r>
              <a:rPr lang="en-CA" sz="1000" spc="-9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lang="en-CA"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you.</a:t>
            </a:r>
            <a:endParaRPr lang="en-CA"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  <a:p>
            <a:pPr marL="12700" marR="5080" algn="just">
              <a:spcBef>
                <a:spcPts val="580"/>
              </a:spcBef>
            </a:pPr>
            <a:endParaRPr sz="1000" dirty="0">
              <a:solidFill>
                <a:prstClr val="black"/>
              </a:solidFill>
              <a:latin typeface="StoneSansStd-Medium"/>
              <a:cs typeface="StoneSansStd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fld id="{81D60167-4931-47E6-BA6A-407CBD079E47}" type="slidenum">
              <a:rPr dirty="0"/>
              <a:pPr marL="25400">
                <a:spcBef>
                  <a:spcPts val="95"/>
                </a:spcBef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0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5978"/>
            <a:ext cx="3312795" cy="315595"/>
          </a:xfrm>
          <a:custGeom>
            <a:avLst/>
            <a:gdLst/>
            <a:ahLst/>
            <a:cxnLst/>
            <a:rect l="l" t="t" r="r" b="b"/>
            <a:pathLst>
              <a:path w="3312795" h="315595">
                <a:moveTo>
                  <a:pt x="0" y="0"/>
                </a:moveTo>
                <a:lnTo>
                  <a:pt x="0" y="315175"/>
                </a:lnTo>
                <a:lnTo>
                  <a:pt x="3312414" y="315175"/>
                </a:lnTo>
                <a:lnTo>
                  <a:pt x="3312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452" y="303780"/>
            <a:ext cx="19698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FFFF"/>
                </a:solidFill>
                <a:latin typeface="HelveticaNeueLTStd-Cn"/>
                <a:cs typeface="HelveticaNeueLTStd-Cn"/>
              </a:rPr>
              <a:t>CANADA </a:t>
            </a:r>
            <a:r>
              <a:rPr sz="1000" spc="80" dirty="0">
                <a:solidFill>
                  <a:srgbClr val="FFFFFF"/>
                </a:solidFill>
                <a:latin typeface="HelveticaNeueLTStd-Cn"/>
                <a:cs typeface="HelveticaNeueLTStd-Cn"/>
              </a:rPr>
              <a:t>LEARNING</a:t>
            </a:r>
            <a:r>
              <a:rPr sz="1000" spc="265" dirty="0">
                <a:solidFill>
                  <a:srgbClr val="FFFFFF"/>
                </a:solidFill>
                <a:latin typeface="HelveticaNeueLTStd-Cn"/>
                <a:cs typeface="HelveticaNeueLTStd-Cn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HelveticaNeueLTStd-Cn"/>
                <a:cs typeface="HelveticaNeueLTStd-Cn"/>
              </a:rPr>
              <a:t>BOND</a:t>
            </a:r>
            <a:r>
              <a:rPr sz="1000" spc="-140" dirty="0">
                <a:solidFill>
                  <a:srgbClr val="FFFFFF"/>
                </a:solidFill>
                <a:latin typeface="HelveticaNeueLTStd-Cn"/>
                <a:cs typeface="HelveticaNeueLTStd-Cn"/>
              </a:rPr>
              <a:t> </a:t>
            </a:r>
            <a:endParaRPr sz="1000" dirty="0">
              <a:latin typeface="HelveticaNeueLTStd-Cn"/>
              <a:cs typeface="HelveticaNeueLTStd-C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25728"/>
            <a:ext cx="2318385" cy="19761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By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mail:</a:t>
            </a:r>
            <a:endParaRPr sz="1000" dirty="0">
              <a:latin typeface="StoneSansStd-Medium"/>
              <a:cs typeface="StoneSansStd-Medium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b="1" dirty="0">
                <a:solidFill>
                  <a:srgbClr val="231F20"/>
                </a:solidFill>
                <a:latin typeface="ITC Stone Sans Std"/>
                <a:cs typeface="ITC Stone Sans Std"/>
              </a:rPr>
              <a:t>Canada Education Savings</a:t>
            </a:r>
            <a:r>
              <a:rPr sz="1000" b="1" spc="-95" dirty="0">
                <a:solidFill>
                  <a:srgbClr val="231F20"/>
                </a:solidFill>
                <a:latin typeface="ITC Stone Sans Std"/>
                <a:cs typeface="ITC Stone Sans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ITC Stone Sans Std"/>
                <a:cs typeface="ITC Stone Sans Std"/>
              </a:rPr>
              <a:t>Program</a:t>
            </a:r>
            <a:endParaRPr sz="1000" dirty="0">
              <a:latin typeface="ITC Stone Sans Std"/>
              <a:cs typeface="ITC Stone Sans Std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Employment</a:t>
            </a:r>
            <a:r>
              <a:rPr sz="1000" b="1" spc="-5" dirty="0">
                <a:solidFill>
                  <a:srgbClr val="231F20"/>
                </a:solidFill>
                <a:latin typeface="StoneSansStd-Semibold"/>
                <a:cs typeface="StoneSansStd-Semibol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and</a:t>
            </a:r>
            <a:endParaRPr sz="1000" dirty="0">
              <a:latin typeface="StoneSansStd-Semibold"/>
              <a:cs typeface="StoneSansStd-Semibold"/>
            </a:endParaRPr>
          </a:p>
          <a:p>
            <a:pPr marL="12700" marR="627380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Social Development</a:t>
            </a:r>
            <a:r>
              <a:rPr sz="1000" b="1" spc="-100" dirty="0">
                <a:solidFill>
                  <a:srgbClr val="231F20"/>
                </a:solidFill>
                <a:latin typeface="StoneSansStd-Semibold"/>
                <a:cs typeface="StoneSansStd-Semibol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Canada 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140 Promenade du Portage,  Phase </a:t>
            </a:r>
            <a:r>
              <a:rPr sz="1000" spc="-40" dirty="0">
                <a:solidFill>
                  <a:srgbClr val="231F20"/>
                </a:solidFill>
                <a:latin typeface="StoneSansStd-Medium"/>
                <a:cs typeface="StoneSansStd-Medium"/>
              </a:rPr>
              <a:t>IV,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Mailstop: Bag 4  Gatineau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QC</a:t>
            </a:r>
            <a:endParaRPr sz="1000" dirty="0">
              <a:latin typeface="StoneSansStd-Medium"/>
              <a:cs typeface="StoneSansStd-Mediu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K1A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0J9</a:t>
            </a:r>
            <a:endParaRPr sz="1000" dirty="0">
              <a:latin typeface="StoneSansStd-Medium"/>
              <a:cs typeface="StoneSansStd-Medium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b="1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Semibold"/>
                <a:cs typeface="StoneSansStd-Semibold"/>
                <a:hlinkClick r:id="rId2"/>
              </a:rPr>
              <a:t>Canada Revenue</a:t>
            </a:r>
            <a:r>
              <a:rPr sz="1000" b="1" u="sng" spc="-10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Semibold"/>
                <a:cs typeface="StoneSansStd-Semibold"/>
                <a:hlinkClick r:id="rId2"/>
              </a:rPr>
              <a:t> </a:t>
            </a:r>
            <a:r>
              <a:rPr sz="1000" b="1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Semibold"/>
                <a:cs typeface="StoneSansStd-Semibold"/>
                <a:hlinkClick r:id="rId2"/>
              </a:rPr>
              <a:t>Agency</a:t>
            </a:r>
            <a:endParaRPr sz="1000" dirty="0">
              <a:latin typeface="StoneSansStd-Semibold"/>
              <a:cs typeface="StoneSansStd-Semibold"/>
            </a:endParaRPr>
          </a:p>
          <a:p>
            <a:pPr marL="12700" marR="546735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for questions about income</a:t>
            </a:r>
            <a:r>
              <a:rPr sz="1000" spc="-10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tax  and</a:t>
            </a:r>
            <a:r>
              <a:rPr sz="1000" spc="-5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benefits</a:t>
            </a:r>
            <a:endParaRPr sz="1000" dirty="0">
              <a:latin typeface="StoneSansStd-Medium"/>
              <a:cs typeface="StoneSansStd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507867"/>
            <a:ext cx="2306955" cy="9245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1-800-959-8281</a:t>
            </a:r>
            <a:endParaRPr sz="1000" dirty="0">
              <a:latin typeface="StoneSansStd-Semibold"/>
              <a:cs typeface="StoneSansStd-Semibold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sz="1000" b="1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Semibold"/>
                <a:cs typeface="StoneSansStd-Semibold"/>
                <a:hlinkClick r:id="rId3"/>
              </a:rPr>
              <a:t>Financial Consumer Agency of</a:t>
            </a:r>
            <a:r>
              <a:rPr sz="1000" b="1" u="sng" spc="-100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Semibold"/>
                <a:cs typeface="StoneSansStd-Semibold"/>
                <a:hlinkClick r:id="rId3"/>
              </a:rPr>
              <a:t> </a:t>
            </a:r>
            <a:r>
              <a:rPr sz="1000" b="1" u="sng" dirty="0">
                <a:solidFill>
                  <a:srgbClr val="004472"/>
                </a:solidFill>
                <a:uFill>
                  <a:solidFill>
                    <a:srgbClr val="004472"/>
                  </a:solidFill>
                </a:uFill>
                <a:latin typeface="StoneSansStd-Semibold"/>
                <a:cs typeface="StoneSansStd-Semibold"/>
                <a:hlinkClick r:id="rId3"/>
              </a:rPr>
              <a:t>Canada </a:t>
            </a:r>
            <a:r>
              <a:rPr sz="1000" b="1" dirty="0">
                <a:solidFill>
                  <a:srgbClr val="004472"/>
                </a:solidFill>
                <a:latin typeface="StoneSansStd-Semibold"/>
                <a:cs typeface="StoneSansStd-Semibold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for information to help you better  manage your</a:t>
            </a:r>
            <a:r>
              <a:rPr sz="1000" spc="-10" dirty="0">
                <a:solidFill>
                  <a:srgbClr val="231F20"/>
                </a:solidFill>
                <a:latin typeface="StoneSansStd-Medium"/>
                <a:cs typeface="StoneSansStd-Medium"/>
              </a:rPr>
              <a:t> </a:t>
            </a:r>
            <a:r>
              <a:rPr sz="1000" dirty="0">
                <a:solidFill>
                  <a:srgbClr val="231F20"/>
                </a:solidFill>
                <a:latin typeface="StoneSansStd-Medium"/>
                <a:cs typeface="StoneSansStd-Medium"/>
              </a:rPr>
              <a:t>money</a:t>
            </a:r>
            <a:endParaRPr sz="1000" dirty="0">
              <a:latin typeface="StoneSansStd-Medium"/>
              <a:cs typeface="StoneSansStd-Medium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StoneSansStd-Semibold"/>
                <a:cs typeface="StoneSansStd-Semibold"/>
              </a:rPr>
              <a:t>1-866-461-3222</a:t>
            </a:r>
            <a:endParaRPr sz="1000" dirty="0">
              <a:latin typeface="StoneSansStd-Semibold"/>
              <a:cs typeface="StoneSansStd-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4500" y="4572000"/>
            <a:ext cx="2411095" cy="45719"/>
          </a:xfrm>
          <a:custGeom>
            <a:avLst/>
            <a:gdLst/>
            <a:ahLst/>
            <a:cxnLst/>
            <a:rect l="l" t="t" r="r" b="b"/>
            <a:pathLst>
              <a:path w="2398395">
                <a:moveTo>
                  <a:pt x="0" y="0"/>
                </a:moveTo>
                <a:lnTo>
                  <a:pt x="239801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4617719"/>
            <a:ext cx="2203450" cy="2848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CA" sz="800" dirty="0" smtClean="0">
              <a:solidFill>
                <a:srgbClr val="231F20"/>
              </a:solidFill>
              <a:latin typeface="HelveticaNeueLTStd-Cn"/>
              <a:cs typeface="HelveticaNeueLTStd-C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 smtClean="0">
                <a:solidFill>
                  <a:srgbClr val="231F20"/>
                </a:solidFill>
                <a:latin typeface="HelveticaNeueLTStd-Cn"/>
                <a:cs typeface="HelveticaNeueLTStd-Cn"/>
              </a:rPr>
              <a:t>This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publication is available for download</a:t>
            </a:r>
            <a:r>
              <a:rPr sz="800" spc="-30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at</a:t>
            </a:r>
            <a:endParaRPr sz="800" dirty="0">
              <a:latin typeface="HelveticaNeueLTStd-Cn"/>
              <a:cs typeface="HelveticaNeueLTStd-C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5" dirty="0">
                <a:solidFill>
                  <a:srgbClr val="231F20"/>
                </a:solidFill>
                <a:latin typeface="Helvetica Neue LT Std 77"/>
                <a:cs typeface="Helvetica Neue LT Std 77"/>
                <a:hlinkClick r:id="rId4"/>
              </a:rPr>
              <a:t>canada.ca/publicentre-ESDC</a:t>
            </a:r>
            <a:r>
              <a:rPr sz="800" spc="-5" dirty="0">
                <a:solidFill>
                  <a:srgbClr val="231F20"/>
                </a:solidFill>
                <a:latin typeface="HelveticaNeueLTStd-Cn"/>
                <a:cs typeface="HelveticaNeueLTStd-Cn"/>
              </a:rPr>
              <a:t>.</a:t>
            </a:r>
            <a:endParaRPr sz="800" dirty="0">
              <a:latin typeface="HelveticaNeueLTStd-Cn"/>
              <a:cs typeface="HelveticaNeueLTStd-Cn"/>
            </a:endParaRPr>
          </a:p>
          <a:p>
            <a:pPr marL="12700" marR="5080" algn="just">
              <a:lnSpc>
                <a:spcPct val="104200"/>
              </a:lnSpc>
              <a:spcBef>
                <a:spcPts val="540"/>
              </a:spcBef>
            </a:pP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It is also available upon request in multiple</a:t>
            </a:r>
            <a:r>
              <a:rPr sz="800" spc="-90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formats  (large</a:t>
            </a:r>
            <a:r>
              <a:rPr sz="800" spc="-15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print,</a:t>
            </a:r>
            <a:r>
              <a:rPr sz="800" spc="-15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Braille,</a:t>
            </a:r>
            <a:r>
              <a:rPr sz="800" spc="-40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audio</a:t>
            </a:r>
            <a:r>
              <a:rPr sz="800" spc="-15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CD,</a:t>
            </a:r>
            <a:r>
              <a:rPr sz="800" spc="-40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e-text</a:t>
            </a:r>
            <a:r>
              <a:rPr sz="800" spc="-15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CD,</a:t>
            </a:r>
            <a:r>
              <a:rPr sz="800" spc="-40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or</a:t>
            </a:r>
            <a:r>
              <a:rPr sz="800" spc="-15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DAISY),  by contacting 1 800 O-Canada (1-800-622-6232).  By teletypewriter (TTY), call</a:t>
            </a:r>
            <a:r>
              <a:rPr sz="800" spc="-65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1-800-926-9105.</a:t>
            </a:r>
            <a:endParaRPr sz="800" dirty="0">
              <a:latin typeface="HelveticaNeueLTStd-Cn"/>
              <a:cs typeface="HelveticaNeueLTStd-Cn"/>
            </a:endParaRPr>
          </a:p>
          <a:p>
            <a:pPr marL="12700" marR="6985">
              <a:lnSpc>
                <a:spcPct val="160400"/>
              </a:lnSpc>
            </a:pP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© Her Majesty the Queen in Right of Canada,</a:t>
            </a:r>
            <a:r>
              <a:rPr sz="800" spc="-130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2017  </a:t>
            </a:r>
            <a:r>
              <a:rPr sz="800" spc="-10" dirty="0">
                <a:solidFill>
                  <a:srgbClr val="231F20"/>
                </a:solidFill>
                <a:latin typeface="HelveticaNeueLTStd-Cn"/>
                <a:cs typeface="HelveticaNeueLTStd-Cn"/>
              </a:rPr>
              <a:t>For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information regarding reproduction</a:t>
            </a:r>
            <a:r>
              <a:rPr sz="800" spc="-20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rights:</a:t>
            </a:r>
            <a:endParaRPr sz="800" dirty="0">
              <a:latin typeface="HelveticaNeueLTStd-Cn"/>
              <a:cs typeface="HelveticaNeueLTStd-C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5" dirty="0">
                <a:solidFill>
                  <a:srgbClr val="231F20"/>
                </a:solidFill>
                <a:latin typeface="Helvetica Neue LT Std 77"/>
                <a:cs typeface="Helvetica Neue LT Std 77"/>
                <a:hlinkClick r:id="rId5"/>
              </a:rPr>
              <a:t>droitdauteur.copyright@HRSDC-RHDCC.gc.ca</a:t>
            </a:r>
            <a:r>
              <a:rPr sz="800" spc="-5" dirty="0">
                <a:solidFill>
                  <a:srgbClr val="231F20"/>
                </a:solidFill>
                <a:latin typeface="HelveticaNeueLTStd-Cn"/>
                <a:cs typeface="HelveticaNeueLTStd-Cn"/>
                <a:hlinkClick r:id="rId5"/>
              </a:rPr>
              <a:t>.</a:t>
            </a:r>
            <a:endParaRPr sz="800" dirty="0">
              <a:latin typeface="HelveticaNeueLTStd-Cn"/>
              <a:cs typeface="HelveticaNeueLTStd-C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b="1" spc="-5" dirty="0">
                <a:solidFill>
                  <a:srgbClr val="231F20"/>
                </a:solidFill>
                <a:latin typeface="Helvetica Neue LT Std 77"/>
                <a:cs typeface="Helvetica Neue LT Std 77"/>
              </a:rPr>
              <a:t>Paper</a:t>
            </a:r>
            <a:endParaRPr sz="800" dirty="0">
              <a:latin typeface="Helvetica Neue LT Std 77"/>
              <a:cs typeface="Helvetica Neue LT Std 77"/>
            </a:endParaRPr>
          </a:p>
          <a:p>
            <a:pPr marL="12700" marR="916305">
              <a:lnSpc>
                <a:spcPct val="104200"/>
              </a:lnSpc>
            </a:pP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Cat. No.: Em4-18/2017  ISBN:</a:t>
            </a:r>
            <a:r>
              <a:rPr sz="800" spc="-125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978-0-660-08886-0</a:t>
            </a:r>
            <a:endParaRPr sz="800" dirty="0">
              <a:latin typeface="HelveticaNeueLTStd-Cn"/>
              <a:cs typeface="HelveticaNeueLTStd-C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b="1" dirty="0">
                <a:solidFill>
                  <a:srgbClr val="231F20"/>
                </a:solidFill>
                <a:latin typeface="Helvetica Neue LT Std 77"/>
                <a:cs typeface="Helvetica Neue LT Std 77"/>
              </a:rPr>
              <a:t>PDF</a:t>
            </a:r>
            <a:endParaRPr sz="800" dirty="0">
              <a:latin typeface="Helvetica Neue LT Std 77"/>
              <a:cs typeface="Helvetica Neue LT Std 77"/>
            </a:endParaRPr>
          </a:p>
          <a:p>
            <a:pPr marL="12700" marR="843280">
              <a:lnSpc>
                <a:spcPct val="104200"/>
              </a:lnSpc>
            </a:pP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Cat. No.</a:t>
            </a:r>
            <a:r>
              <a:rPr sz="800" spc="-155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Em4-18/2017E-PDF  ISBN:</a:t>
            </a:r>
            <a:r>
              <a:rPr sz="800" spc="-55" dirty="0">
                <a:solidFill>
                  <a:srgbClr val="231F20"/>
                </a:solidFill>
                <a:latin typeface="HelveticaNeueLTStd-Cn"/>
                <a:cs typeface="HelveticaNeueLTStd-Cn"/>
              </a:rPr>
              <a:t> </a:t>
            </a:r>
            <a:r>
              <a:rPr sz="800" dirty="0">
                <a:solidFill>
                  <a:srgbClr val="231F20"/>
                </a:solidFill>
                <a:latin typeface="HelveticaNeueLTStd-Cn"/>
                <a:cs typeface="HelveticaNeueLTStd-Cn"/>
              </a:rPr>
              <a:t>978-0-660-08887-7</a:t>
            </a:r>
            <a:endParaRPr sz="800" dirty="0">
              <a:latin typeface="HelveticaNeueLTStd-Cn"/>
              <a:cs typeface="HelveticaNeueLTStd-C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07AA55438F34F440BBA8C8491B661B2F" ma:contentTypeVersion="9" ma:contentTypeDescription="" ma:contentTypeScope="" ma:versionID="f293d66d2b3fc44ccd424269d550fcba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District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366BE2-D174-48F4-BE4A-61E7D2B1401A}"/>
</file>

<file path=customXml/itemProps2.xml><?xml version="1.0" encoding="utf-8"?>
<ds:datastoreItem xmlns:ds="http://schemas.openxmlformats.org/officeDocument/2006/customXml" ds:itemID="{E5A6C228-7A81-4895-B8BA-6B2926DA0BA8}"/>
</file>

<file path=customXml/itemProps3.xml><?xml version="1.0" encoding="utf-8"?>
<ds:datastoreItem xmlns:ds="http://schemas.openxmlformats.org/officeDocument/2006/customXml" ds:itemID="{5E745382-D09A-41C6-A060-8997366639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1006</Words>
  <Application>Microsoft Office PowerPoint</Application>
  <PresentationFormat>Custom</PresentationFormat>
  <Paragraphs>95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Get $500 for your child’s 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$500 for your child’s  future</dc:title>
  <cp:lastModifiedBy>Tshunza, Jean-Félix</cp:lastModifiedBy>
  <cp:revision>9</cp:revision>
  <cp:lastPrinted>2018-03-02T18:07:17Z</cp:lastPrinted>
  <dcterms:created xsi:type="dcterms:W3CDTF">2018-02-23T20:34:52Z</dcterms:created>
  <dcterms:modified xsi:type="dcterms:W3CDTF">2018-03-02T20:11:08Z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2018-02-23T00:00:00Z</vt:filetime>
  </property>
  <property fmtid="{D5CDD505-2E9C-101B-9397-08002B2CF9AE}" pid="5" name="ContentTypeId">
    <vt:lpwstr>0x010100F2A1E1E4D320C749A22EC3F91FD053D60007AA55438F34F440BBA8C8491B661B2F</vt:lpwstr>
  </property>
</Properties>
</file>